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70" r:id="rId4"/>
    <p:sldId id="276" r:id="rId5"/>
    <p:sldId id="272" r:id="rId6"/>
    <p:sldId id="275" r:id="rId7"/>
    <p:sldId id="273" r:id="rId8"/>
    <p:sldId id="274" r:id="rId9"/>
    <p:sldId id="269" r:id="rId10"/>
    <p:sldId id="268" r:id="rId11"/>
    <p:sldId id="267" r:id="rId12"/>
    <p:sldId id="261" r:id="rId13"/>
    <p:sldId id="259" r:id="rId14"/>
    <p:sldId id="260" r:id="rId15"/>
    <p:sldId id="256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6F1"/>
    <a:srgbClr val="9C63B9"/>
    <a:srgbClr val="BA9ACA"/>
    <a:srgbClr val="DBCFE2"/>
    <a:srgbClr val="371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66" d="100"/>
          <a:sy n="66" d="100"/>
        </p:scale>
        <p:origin x="165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A43B3-31D6-88B4-554C-2226DA322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39FA61-6516-F98F-98E1-4D79A5895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F55C8-A71C-E254-D375-07E0D840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F24B7-F674-742C-6357-DE90C90B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EB3C2-7DF1-9D21-3B0D-C3D1FF9A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7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97B0B-2989-D439-5DD6-E6BF4E94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3B38F0-283A-22AB-8A4A-A74349AF6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6FDEE-F1C9-2B33-464E-30FC87AE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39E43-CA01-3D26-A2F5-3461BFA7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3A10C-740D-905A-B4DE-F8727415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4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39CD5D-A3FC-22C0-E5C9-2D331220D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FDF8E8-2493-E07E-F00F-B99658619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3CADF-16CF-DFB1-E165-97C985A0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456D3-76F3-809C-60B3-E0B1D2BB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E943B-2F93-AAA2-8492-8B9F3D13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2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DCDDF-0B17-C9FC-4DB4-71CA4D4C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D4965-46AD-AC60-0F91-08DD4B115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E7EB6-9DA6-9084-CA3D-94A06195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40116-328D-B7E1-CE8F-E84C7978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186AD-BEAC-A9C7-F2F9-B8C8EE853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3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9FFD0-7A47-A148-B0DF-08686D03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8A1C2-253F-DEFA-EB14-71E8356CE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0729CD-7330-C7AB-95FD-3FA18FBC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700F8B-3F25-0DAD-6DB7-45FA9D107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D87A6-C982-28AE-6CC2-9F0C2FD0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8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83235-653C-9E21-EB87-5D1682C4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66F7A-1467-7E71-E76E-8D5A2165B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EC90F6-0A59-279D-8548-11759782C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15F6C-77D6-F374-6D81-0DD0C354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22D99F-5B05-CAA1-9BA1-B19797D4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A14548-B822-DF47-0CC3-32680A88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2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6AA1E-168C-967B-258A-3355E07E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6D9302-AF23-14C4-FA67-172DFDE2F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EBFFA-B50D-4FE7-E445-392533553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7BD68-2687-8093-4E53-AD8F8CC62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CD7687-22D2-983A-2772-66F144B4B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948CC-ECE2-8595-41A6-B0E5B5EA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C7660C-3487-C9EB-8A6B-9DD79F6E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BB09EA-7C94-7607-4263-E7DE103B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6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F7E5E-DE39-2B16-A489-35141CA1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DCBFD5-9D81-D91F-75F9-B902AB7A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8F32AB-109E-1BA8-BE75-11F29FBE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FBB775-00FC-1DF3-B33F-DFFFFFA0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F0F998-F35E-C3B4-1F1D-60E8B6400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9D9BC-B427-F9BF-F01E-9278E399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F0AA27-758D-61E6-1487-E1D4AFD0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0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FA7E1-5B42-4186-212C-E0327B59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AC18C5-C7F1-6061-3B99-00E51F0D5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6F2B54-2964-60A6-8463-BA53D0F2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D733A-4AC3-1B51-39B1-74542206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AA3B3B-02F1-ADCD-3AD2-A1E9EF2D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0FA7F3-8747-89D6-8C02-5D515322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08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070AC-1341-12E2-7633-145238B0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C9A8C-35F1-851D-ACBF-6C5D0CA27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384721-498E-D4A1-9D9D-38FEDE18D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93DDA6-3355-46E5-DA09-1EC9D03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5619-F829-456B-8B11-09CC847EB8D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AD905-7585-4DF0-61E8-654B16F4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23AB13-9305-FA83-1237-0ABBE3F9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0278-43F6-4F5A-BD41-F30101CB1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6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767723-8338-3021-6FB8-926A9BE4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48B421-DA45-411B-6395-F2532A233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9C197-E1EE-FF8F-871A-076BE8226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defRPr>
            </a:lvl1pPr>
          </a:lstStyle>
          <a:p>
            <a:fld id="{62085619-F829-456B-8B11-09CC847EB8DB}" type="datetimeFigureOut">
              <a:rPr lang="ko-KR" altLang="en-US" smtClean="0"/>
              <a:pPr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C5B26-C67B-4736-0E77-E66EA821C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6860E5-A8B1-7136-3C1C-B26C1CF3D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defRPr>
            </a:lvl1pPr>
          </a:lstStyle>
          <a:p>
            <a:fld id="{87340278-43F6-4F5A-BD41-F30101CB10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1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고딕17" panose="02020600000000000000" pitchFamily="18" charset="-127"/>
          <a:ea typeface="a고딕17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고딕17" panose="02020600000000000000" pitchFamily="18" charset="-127"/>
          <a:ea typeface="a고딕17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고딕17" panose="02020600000000000000" pitchFamily="18" charset="-127"/>
          <a:ea typeface="a고딕17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고딕17" panose="02020600000000000000" pitchFamily="18" charset="-127"/>
          <a:ea typeface="a고딕17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고딕17" panose="02020600000000000000" pitchFamily="18" charset="-127"/>
          <a:ea typeface="a고딕17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고딕17" panose="02020600000000000000" pitchFamily="18" charset="-127"/>
          <a:ea typeface="a고딕17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1D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0E9CCC32-43BF-4FEE-C9BE-631288334B4B}"/>
              </a:ext>
            </a:extLst>
          </p:cNvPr>
          <p:cNvGrpSpPr/>
          <p:nvPr/>
        </p:nvGrpSpPr>
        <p:grpSpPr>
          <a:xfrm>
            <a:off x="5705568" y="2828836"/>
            <a:ext cx="6486432" cy="4029164"/>
            <a:chOff x="5705568" y="2828836"/>
            <a:chExt cx="6486432" cy="40291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4FEB27-B1E0-51EE-EDF2-0D3B573C25F6}"/>
                </a:ext>
              </a:extLst>
            </p:cNvPr>
            <p:cNvSpPr txBox="1"/>
            <p:nvPr/>
          </p:nvSpPr>
          <p:spPr>
            <a:xfrm>
              <a:off x="10095296" y="6027003"/>
              <a:ext cx="2096704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dist"/>
              <a:r>
                <a:rPr lang="en-US" altLang="ko-KR" sz="1600" dirty="0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202020752 </a:t>
              </a:r>
              <a:r>
                <a:rPr lang="ko-KR" altLang="en-US" sz="1600" dirty="0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한재훈</a:t>
              </a:r>
              <a:endParaRPr lang="en-US" altLang="ko-KR" sz="16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algn="dist"/>
              <a:r>
                <a:rPr lang="en-US" altLang="ko-KR" sz="1600" dirty="0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202020770 </a:t>
              </a:r>
              <a:r>
                <a:rPr lang="ko-KR" altLang="en-US" sz="1600" dirty="0" err="1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이명건</a:t>
              </a:r>
              <a:endParaRPr lang="ko-KR" altLang="en-US" sz="16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algn="dist"/>
              <a:r>
                <a:rPr lang="en-US" altLang="ko-KR" sz="1600" dirty="0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202020803 </a:t>
              </a:r>
              <a:r>
                <a:rPr lang="ko-KR" altLang="en-US" sz="1600" dirty="0" err="1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창경현</a:t>
              </a:r>
              <a:endParaRPr lang="en-US" altLang="ko-KR" sz="16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10804A-0094-1A29-0829-816FD924CD4C}"/>
                </a:ext>
              </a:extLst>
            </p:cNvPr>
            <p:cNvSpPr txBox="1"/>
            <p:nvPr/>
          </p:nvSpPr>
          <p:spPr>
            <a:xfrm flipH="1">
              <a:off x="5705568" y="2828836"/>
              <a:ext cx="6231466" cy="1200329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ko-KR" sz="2800" dirty="0">
                  <a:solidFill>
                    <a:srgbClr val="EDE6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2023 SUMMER MOGAKSO</a:t>
              </a:r>
            </a:p>
            <a:p>
              <a:pPr algn="r">
                <a:spcBef>
                  <a:spcPct val="0"/>
                </a:spcBef>
              </a:pPr>
              <a:r>
                <a:rPr lang="ko-KR" altLang="en-US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창창</a:t>
              </a:r>
              <a:r>
                <a:rPr lang="ko-KR" altLang="en-US" sz="4400" dirty="0">
                  <a:solidFill>
                    <a:srgbClr val="EDE6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하고 </a:t>
              </a:r>
              <a:r>
                <a:rPr lang="ko-KR" altLang="en-US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훈훈</a:t>
              </a:r>
              <a:r>
                <a:rPr lang="ko-KR" altLang="en-US" sz="4400" dirty="0">
                  <a:solidFill>
                    <a:srgbClr val="EDE6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한 </a:t>
              </a:r>
              <a:r>
                <a:rPr lang="ko-KR" altLang="en-US" sz="44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띵거니</a:t>
              </a:r>
              <a:endPara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C93A824A-34C5-E8EA-AC53-0844E6ACA0A1}"/>
              </a:ext>
            </a:extLst>
          </p:cNvPr>
          <p:cNvSpPr/>
          <p:nvPr/>
        </p:nvSpPr>
        <p:spPr>
          <a:xfrm>
            <a:off x="-6828174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D078F07E-A5A8-BBF1-7BF3-6FCE7D1CB4F1}"/>
              </a:ext>
            </a:extLst>
          </p:cNvPr>
          <p:cNvSpPr/>
          <p:nvPr/>
        </p:nvSpPr>
        <p:spPr>
          <a:xfrm>
            <a:off x="-7838897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465DAE4F-32ED-116A-C5ED-A25873C7DFBE}"/>
              </a:ext>
            </a:extLst>
          </p:cNvPr>
          <p:cNvSpPr/>
          <p:nvPr/>
        </p:nvSpPr>
        <p:spPr>
          <a:xfrm>
            <a:off x="-6240348" y="0"/>
            <a:ext cx="11353848" cy="6858000"/>
          </a:xfrm>
          <a:custGeom>
            <a:avLst/>
            <a:gdLst>
              <a:gd name="connsiteX0" fmla="*/ 0 w 11353848"/>
              <a:gd name="connsiteY0" fmla="*/ 0 h 6858000"/>
              <a:gd name="connsiteX1" fmla="*/ 4359281 w 11353848"/>
              <a:gd name="connsiteY1" fmla="*/ 0 h 6858000"/>
              <a:gd name="connsiteX2" fmla="*/ 6994567 w 11353848"/>
              <a:gd name="connsiteY2" fmla="*/ 0 h 6858000"/>
              <a:gd name="connsiteX3" fmla="*/ 11353848 w 11353848"/>
              <a:gd name="connsiteY3" fmla="*/ 0 h 6858000"/>
              <a:gd name="connsiteX4" fmla="*/ 9639348 w 11353848"/>
              <a:gd name="connsiteY4" fmla="*/ 6858000 h 6858000"/>
              <a:gd name="connsiteX5" fmla="*/ 5280067 w 11353848"/>
              <a:gd name="connsiteY5" fmla="*/ 6858000 h 6858000"/>
              <a:gd name="connsiteX6" fmla="*/ 4359281 w 11353848"/>
              <a:gd name="connsiteY6" fmla="*/ 6858000 h 6858000"/>
              <a:gd name="connsiteX7" fmla="*/ 0 w 113538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53848" h="6858000">
                <a:moveTo>
                  <a:pt x="0" y="0"/>
                </a:moveTo>
                <a:lnTo>
                  <a:pt x="4359281" y="0"/>
                </a:lnTo>
                <a:lnTo>
                  <a:pt x="6994567" y="0"/>
                </a:lnTo>
                <a:lnTo>
                  <a:pt x="11353848" y="0"/>
                </a:lnTo>
                <a:lnTo>
                  <a:pt x="9639348" y="6858000"/>
                </a:lnTo>
                <a:lnTo>
                  <a:pt x="5280067" y="6858000"/>
                </a:lnTo>
                <a:lnTo>
                  <a:pt x="43592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0D96CD0A-A65B-9257-BE66-9A1E89C0FC82}"/>
              </a:ext>
            </a:extLst>
          </p:cNvPr>
          <p:cNvSpPr/>
          <p:nvPr/>
        </p:nvSpPr>
        <p:spPr>
          <a:xfrm>
            <a:off x="-8818694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54DBA666-C2AC-C3E6-04F6-03EC6EE5293C}"/>
              </a:ext>
            </a:extLst>
          </p:cNvPr>
          <p:cNvSpPr/>
          <p:nvPr/>
        </p:nvSpPr>
        <p:spPr>
          <a:xfrm>
            <a:off x="-9798491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6F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197089-BB6A-2954-DBDB-87D409A16359}"/>
              </a:ext>
            </a:extLst>
          </p:cNvPr>
          <p:cNvGrpSpPr/>
          <p:nvPr/>
        </p:nvGrpSpPr>
        <p:grpSpPr>
          <a:xfrm>
            <a:off x="50799" y="6196698"/>
            <a:ext cx="2027220" cy="609103"/>
            <a:chOff x="858843" y="989478"/>
            <a:chExt cx="8108017" cy="2436157"/>
          </a:xfrm>
        </p:grpSpPr>
        <p:pic>
          <p:nvPicPr>
            <p:cNvPr id="16" name="그림 15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1CE4DB8B-E55D-B569-B002-E4653012E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A422CA-63C2-85CC-E5C6-2CB784BD8632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18" name="그림 17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B30749AD-F33E-F291-6B0D-5D7E4B65C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19" name="그림 18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E6F7B8A7-9E42-0A3B-6EB7-24572B841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410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1D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7DF5528D-72DA-8EE8-478C-D04DB7A48283}"/>
              </a:ext>
            </a:extLst>
          </p:cNvPr>
          <p:cNvSpPr/>
          <p:nvPr/>
        </p:nvSpPr>
        <p:spPr>
          <a:xfrm>
            <a:off x="2578346" y="0"/>
            <a:ext cx="11353848" cy="6858000"/>
          </a:xfrm>
          <a:custGeom>
            <a:avLst/>
            <a:gdLst>
              <a:gd name="connsiteX0" fmla="*/ 0 w 11353848"/>
              <a:gd name="connsiteY0" fmla="*/ 0 h 6858000"/>
              <a:gd name="connsiteX1" fmla="*/ 4359281 w 11353848"/>
              <a:gd name="connsiteY1" fmla="*/ 0 h 6858000"/>
              <a:gd name="connsiteX2" fmla="*/ 6994567 w 11353848"/>
              <a:gd name="connsiteY2" fmla="*/ 0 h 6858000"/>
              <a:gd name="connsiteX3" fmla="*/ 11353848 w 11353848"/>
              <a:gd name="connsiteY3" fmla="*/ 0 h 6858000"/>
              <a:gd name="connsiteX4" fmla="*/ 9639348 w 11353848"/>
              <a:gd name="connsiteY4" fmla="*/ 6858000 h 6858000"/>
              <a:gd name="connsiteX5" fmla="*/ 5280067 w 11353848"/>
              <a:gd name="connsiteY5" fmla="*/ 6858000 h 6858000"/>
              <a:gd name="connsiteX6" fmla="*/ 4359281 w 11353848"/>
              <a:gd name="connsiteY6" fmla="*/ 6858000 h 6858000"/>
              <a:gd name="connsiteX7" fmla="*/ 0 w 113538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53848" h="6858000">
                <a:moveTo>
                  <a:pt x="0" y="0"/>
                </a:moveTo>
                <a:lnTo>
                  <a:pt x="4359281" y="0"/>
                </a:lnTo>
                <a:lnTo>
                  <a:pt x="6994567" y="0"/>
                </a:lnTo>
                <a:lnTo>
                  <a:pt x="11353848" y="0"/>
                </a:lnTo>
                <a:lnTo>
                  <a:pt x="9639348" y="6858000"/>
                </a:lnTo>
                <a:lnTo>
                  <a:pt x="5280067" y="6858000"/>
                </a:lnTo>
                <a:lnTo>
                  <a:pt x="43592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D6F8D1CC-D93F-3698-07EF-039AB3B6A35E}"/>
              </a:ext>
            </a:extLst>
          </p:cNvPr>
          <p:cNvSpPr/>
          <p:nvPr/>
        </p:nvSpPr>
        <p:spPr>
          <a:xfrm>
            <a:off x="1567623" y="0"/>
            <a:ext cx="11353848" cy="6858000"/>
          </a:xfrm>
          <a:custGeom>
            <a:avLst/>
            <a:gdLst>
              <a:gd name="connsiteX0" fmla="*/ 0 w 11353848"/>
              <a:gd name="connsiteY0" fmla="*/ 0 h 6858000"/>
              <a:gd name="connsiteX1" fmla="*/ 4359281 w 11353848"/>
              <a:gd name="connsiteY1" fmla="*/ 0 h 6858000"/>
              <a:gd name="connsiteX2" fmla="*/ 6994567 w 11353848"/>
              <a:gd name="connsiteY2" fmla="*/ 0 h 6858000"/>
              <a:gd name="connsiteX3" fmla="*/ 11353848 w 11353848"/>
              <a:gd name="connsiteY3" fmla="*/ 0 h 6858000"/>
              <a:gd name="connsiteX4" fmla="*/ 9639348 w 11353848"/>
              <a:gd name="connsiteY4" fmla="*/ 6858000 h 6858000"/>
              <a:gd name="connsiteX5" fmla="*/ 5280067 w 11353848"/>
              <a:gd name="connsiteY5" fmla="*/ 6858000 h 6858000"/>
              <a:gd name="connsiteX6" fmla="*/ 4359281 w 11353848"/>
              <a:gd name="connsiteY6" fmla="*/ 6858000 h 6858000"/>
              <a:gd name="connsiteX7" fmla="*/ 0 w 113538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53848" h="6858000">
                <a:moveTo>
                  <a:pt x="0" y="0"/>
                </a:moveTo>
                <a:lnTo>
                  <a:pt x="4359281" y="0"/>
                </a:lnTo>
                <a:lnTo>
                  <a:pt x="6994567" y="0"/>
                </a:lnTo>
                <a:lnTo>
                  <a:pt x="11353848" y="0"/>
                </a:lnTo>
                <a:lnTo>
                  <a:pt x="9639348" y="6858000"/>
                </a:lnTo>
                <a:lnTo>
                  <a:pt x="5280067" y="6858000"/>
                </a:lnTo>
                <a:lnTo>
                  <a:pt x="43592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3A67D98D-B37D-663B-EBF6-3DF731D75733}"/>
              </a:ext>
            </a:extLst>
          </p:cNvPr>
          <p:cNvSpPr/>
          <p:nvPr/>
        </p:nvSpPr>
        <p:spPr>
          <a:xfrm>
            <a:off x="587826" y="0"/>
            <a:ext cx="11353848" cy="6858000"/>
          </a:xfrm>
          <a:custGeom>
            <a:avLst/>
            <a:gdLst>
              <a:gd name="connsiteX0" fmla="*/ 0 w 11353848"/>
              <a:gd name="connsiteY0" fmla="*/ 0 h 6858000"/>
              <a:gd name="connsiteX1" fmla="*/ 4359281 w 11353848"/>
              <a:gd name="connsiteY1" fmla="*/ 0 h 6858000"/>
              <a:gd name="connsiteX2" fmla="*/ 6994567 w 11353848"/>
              <a:gd name="connsiteY2" fmla="*/ 0 h 6858000"/>
              <a:gd name="connsiteX3" fmla="*/ 11353848 w 11353848"/>
              <a:gd name="connsiteY3" fmla="*/ 0 h 6858000"/>
              <a:gd name="connsiteX4" fmla="*/ 9639348 w 11353848"/>
              <a:gd name="connsiteY4" fmla="*/ 6858000 h 6858000"/>
              <a:gd name="connsiteX5" fmla="*/ 5280067 w 11353848"/>
              <a:gd name="connsiteY5" fmla="*/ 6858000 h 6858000"/>
              <a:gd name="connsiteX6" fmla="*/ 4359281 w 11353848"/>
              <a:gd name="connsiteY6" fmla="*/ 6858000 h 6858000"/>
              <a:gd name="connsiteX7" fmla="*/ 0 w 113538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53848" h="6858000">
                <a:moveTo>
                  <a:pt x="0" y="0"/>
                </a:moveTo>
                <a:lnTo>
                  <a:pt x="4359281" y="0"/>
                </a:lnTo>
                <a:lnTo>
                  <a:pt x="6994567" y="0"/>
                </a:lnTo>
                <a:lnTo>
                  <a:pt x="11353848" y="0"/>
                </a:lnTo>
                <a:lnTo>
                  <a:pt x="9639348" y="6858000"/>
                </a:lnTo>
                <a:lnTo>
                  <a:pt x="5280067" y="6858000"/>
                </a:lnTo>
                <a:lnTo>
                  <a:pt x="43592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887BFB72-9124-E92A-536C-A5EFF6C28532}"/>
              </a:ext>
            </a:extLst>
          </p:cNvPr>
          <p:cNvSpPr/>
          <p:nvPr/>
        </p:nvSpPr>
        <p:spPr>
          <a:xfrm>
            <a:off x="-11745819" y="0"/>
            <a:ext cx="11353848" cy="6858000"/>
          </a:xfrm>
          <a:custGeom>
            <a:avLst/>
            <a:gdLst>
              <a:gd name="connsiteX0" fmla="*/ 0 w 11353848"/>
              <a:gd name="connsiteY0" fmla="*/ 0 h 6858000"/>
              <a:gd name="connsiteX1" fmla="*/ 4359281 w 11353848"/>
              <a:gd name="connsiteY1" fmla="*/ 0 h 6858000"/>
              <a:gd name="connsiteX2" fmla="*/ 6994567 w 11353848"/>
              <a:gd name="connsiteY2" fmla="*/ 0 h 6858000"/>
              <a:gd name="connsiteX3" fmla="*/ 11353848 w 11353848"/>
              <a:gd name="connsiteY3" fmla="*/ 0 h 6858000"/>
              <a:gd name="connsiteX4" fmla="*/ 9639348 w 11353848"/>
              <a:gd name="connsiteY4" fmla="*/ 6858000 h 6858000"/>
              <a:gd name="connsiteX5" fmla="*/ 5280067 w 11353848"/>
              <a:gd name="connsiteY5" fmla="*/ 6858000 h 6858000"/>
              <a:gd name="connsiteX6" fmla="*/ 4359281 w 11353848"/>
              <a:gd name="connsiteY6" fmla="*/ 6858000 h 6858000"/>
              <a:gd name="connsiteX7" fmla="*/ 0 w 113538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53848" h="6858000">
                <a:moveTo>
                  <a:pt x="0" y="0"/>
                </a:moveTo>
                <a:lnTo>
                  <a:pt x="4359281" y="0"/>
                </a:lnTo>
                <a:lnTo>
                  <a:pt x="6994567" y="0"/>
                </a:lnTo>
                <a:lnTo>
                  <a:pt x="11353848" y="0"/>
                </a:lnTo>
                <a:lnTo>
                  <a:pt x="9639348" y="6858000"/>
                </a:lnTo>
                <a:lnTo>
                  <a:pt x="5280067" y="6858000"/>
                </a:lnTo>
                <a:lnTo>
                  <a:pt x="43592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6F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1B1E9B4-6686-4D9D-3EDA-FB2961DED298}"/>
              </a:ext>
            </a:extLst>
          </p:cNvPr>
          <p:cNvGrpSpPr/>
          <p:nvPr/>
        </p:nvGrpSpPr>
        <p:grpSpPr>
          <a:xfrm>
            <a:off x="-11218762" y="6995594"/>
            <a:ext cx="2027220" cy="609103"/>
            <a:chOff x="858843" y="989478"/>
            <a:chExt cx="8108017" cy="2436157"/>
          </a:xfrm>
        </p:grpSpPr>
        <p:pic>
          <p:nvPicPr>
            <p:cNvPr id="24" name="그림 23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CDCE23F6-AC94-97EF-D6D6-CF05CA5F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95A9C7E-5DB5-724D-03B3-7EFF4E35ADC4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28" name="그림 27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ABB2EB6A-4EF1-613B-4962-5CBB8BFA6C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30" name="그림 29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A038605-3631-9CF8-D75E-B1845AB59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4FEB27-B1E0-51EE-EDF2-0D3B573C25F6}"/>
              </a:ext>
            </a:extLst>
          </p:cNvPr>
          <p:cNvSpPr txBox="1"/>
          <p:nvPr/>
        </p:nvSpPr>
        <p:spPr>
          <a:xfrm>
            <a:off x="18609732" y="5842337"/>
            <a:ext cx="2426905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202020752 </a:t>
            </a:r>
            <a:r>
              <a:rPr lang="ko-KR" altLang="en-US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한재훈</a:t>
            </a:r>
            <a:endParaRPr lang="en-US" altLang="ko-KR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202020803 </a:t>
            </a:r>
            <a:r>
              <a:rPr lang="ko-KR" altLang="en-US" sz="2000" dirty="0" err="1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창경현</a:t>
            </a:r>
            <a:endParaRPr lang="en-US" altLang="ko-KR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202020770 </a:t>
            </a:r>
            <a:r>
              <a:rPr lang="ko-KR" altLang="en-US" sz="2000" dirty="0" err="1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이명건</a:t>
            </a:r>
            <a:endParaRPr lang="ko-KR" altLang="en-US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0804A-0094-1A29-0829-816FD924CD4C}"/>
              </a:ext>
            </a:extLst>
          </p:cNvPr>
          <p:cNvSpPr txBox="1"/>
          <p:nvPr/>
        </p:nvSpPr>
        <p:spPr>
          <a:xfrm flipH="1">
            <a:off x="14519368" y="2890391"/>
            <a:ext cx="623146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ko-KR" sz="2400" spc="3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2023 SUMMER MOGAKSO</a:t>
            </a:r>
          </a:p>
          <a:p>
            <a:pPr algn="r">
              <a:spcBef>
                <a:spcPct val="0"/>
              </a:spcBef>
            </a:pPr>
            <a:r>
              <a:rPr lang="ko-KR" altLang="en-US" sz="4000" spc="3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창창하고 훈훈한 </a:t>
            </a:r>
            <a:r>
              <a:rPr lang="ko-KR" altLang="en-US" sz="4000" spc="300" dirty="0" err="1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띵거니</a:t>
            </a:r>
            <a:endParaRPr lang="en-US" altLang="ko-KR" sz="4000" spc="300" dirty="0">
              <a:solidFill>
                <a:srgbClr val="EDE6F1"/>
              </a:solidFill>
              <a:latin typeface="a고딕16" panose="02020600000000000000" pitchFamily="18" charset="-127"/>
              <a:ea typeface="a고딕16" panose="02020600000000000000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3BE2DD7-48AD-164F-DEAC-6714DB8866DA}"/>
              </a:ext>
            </a:extLst>
          </p:cNvPr>
          <p:cNvGrpSpPr/>
          <p:nvPr/>
        </p:nvGrpSpPr>
        <p:grpSpPr>
          <a:xfrm>
            <a:off x="-11123275" y="223585"/>
            <a:ext cx="9468252" cy="6338980"/>
            <a:chOff x="611579" y="223585"/>
            <a:chExt cx="9468252" cy="633898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6AD2EE8-A378-08F8-4EDC-77959AEF63CB}"/>
                </a:ext>
              </a:extLst>
            </p:cNvPr>
            <p:cNvSpPr/>
            <p:nvPr/>
          </p:nvSpPr>
          <p:spPr>
            <a:xfrm>
              <a:off x="611579" y="1834019"/>
              <a:ext cx="9241631" cy="1200436"/>
            </a:xfrm>
            <a:prstGeom prst="roundRect">
              <a:avLst/>
            </a:prstGeom>
            <a:noFill/>
            <a:ln w="38100">
              <a:solidFill>
                <a:srgbClr val="371D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EE60F00F-8758-9B5A-4647-A002EE4CB5C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</a:rPr>
                <a:t>목표</a:t>
              </a:r>
            </a:p>
          </p:txBody>
        </p:sp>
        <p:sp>
          <p:nvSpPr>
            <p:cNvPr id="16" name="내용 개체 틀 2">
              <a:extLst>
                <a:ext uri="{FF2B5EF4-FFF2-40B4-BE49-F238E27FC236}">
                  <a16:creationId xmlns:a16="http://schemas.microsoft.com/office/drawing/2014/main" id="{11C45327-8B28-63DD-CC06-B9E225B81882}"/>
                </a:ext>
              </a:extLst>
            </p:cNvPr>
            <p:cNvSpPr txBox="1">
              <a:spLocks/>
            </p:cNvSpPr>
            <p:nvPr/>
          </p:nvSpPr>
          <p:spPr>
            <a:xfrm>
              <a:off x="4572439" y="1512885"/>
              <a:ext cx="1093520" cy="579114"/>
            </a:xfrm>
            <a:prstGeom prst="rect">
              <a:avLst/>
            </a:prstGeom>
            <a:solidFill>
              <a:srgbClr val="EDE6F1"/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공동</a:t>
              </a:r>
              <a:endParaRPr lang="en-US" altLang="ko-KR" dirty="0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5BDD8780-67E5-83DF-217A-E37F6D0AB735}"/>
                </a:ext>
              </a:extLst>
            </p:cNvPr>
            <p:cNvSpPr txBox="1">
              <a:spLocks/>
            </p:cNvSpPr>
            <p:nvPr/>
          </p:nvSpPr>
          <p:spPr>
            <a:xfrm>
              <a:off x="2879894" y="2094196"/>
              <a:ext cx="4478609" cy="7442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dirty="0">
                  <a:solidFill>
                    <a:srgbClr val="371D44"/>
                  </a:solidFill>
                </a:rPr>
                <a:t>웹 개발의 이해 </a:t>
              </a:r>
              <a:r>
                <a:rPr lang="en-US" altLang="ko-KR" dirty="0">
                  <a:solidFill>
                    <a:srgbClr val="371D44"/>
                  </a:solidFill>
                </a:rPr>
                <a:t>+ </a:t>
              </a:r>
              <a:r>
                <a:rPr lang="ko-KR" altLang="en-US" dirty="0">
                  <a:solidFill>
                    <a:srgbClr val="371D44"/>
                  </a:solidFill>
                </a:rPr>
                <a:t>웹 페이지 개발</a:t>
              </a:r>
              <a:endParaRPr lang="en-US" altLang="ko-KR" dirty="0">
                <a:solidFill>
                  <a:srgbClr val="371D44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FCCFDAC-11E0-1A3D-5877-4F902845AC1E}"/>
                </a:ext>
              </a:extLst>
            </p:cNvPr>
            <p:cNvGrpSpPr/>
            <p:nvPr/>
          </p:nvGrpSpPr>
          <p:grpSpPr>
            <a:xfrm>
              <a:off x="611579" y="3390446"/>
              <a:ext cx="9032935" cy="3172119"/>
              <a:chOff x="611579" y="3390446"/>
              <a:chExt cx="11226139" cy="3172119"/>
            </a:xfrm>
          </p:grpSpPr>
          <p:sp>
            <p:nvSpPr>
              <p:cNvPr id="17" name="내용 개체 틀 2">
                <a:extLst>
                  <a:ext uri="{FF2B5EF4-FFF2-40B4-BE49-F238E27FC236}">
                    <a16:creationId xmlns:a16="http://schemas.microsoft.com/office/drawing/2014/main" id="{B7966AE6-BFED-089B-53C7-97F16FD65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79" y="4216745"/>
                <a:ext cx="3158836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PS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 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with Python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Full Stack Basic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890D5046-666F-8AF1-62BA-AEEB9ACD8361}"/>
                  </a:ext>
                </a:extLst>
              </p:cNvPr>
              <p:cNvSpPr/>
              <p:nvPr/>
            </p:nvSpPr>
            <p:spPr>
              <a:xfrm>
                <a:off x="611579" y="3702662"/>
                <a:ext cx="3158837" cy="2345820"/>
              </a:xfrm>
              <a:prstGeom prst="roundRect">
                <a:avLst/>
              </a:prstGeom>
              <a:noFill/>
              <a:ln w="38100">
                <a:solidFill>
                  <a:srgbClr val="371D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E1B294D1-A4DD-E749-DC1F-B4B50EE16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815" y="3390446"/>
                <a:ext cx="1294410" cy="541428"/>
              </a:xfrm>
              <a:prstGeom prst="rect">
                <a:avLst/>
              </a:prstGeom>
              <a:solidFill>
                <a:srgbClr val="EDE6F1"/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000" dirty="0" err="1"/>
                  <a:t>창경현</a:t>
                </a:r>
                <a:endParaRPr lang="en-US" altLang="ko-KR" sz="2000" dirty="0"/>
              </a:p>
            </p:txBody>
          </p:sp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1DE277C7-E9AC-2D22-43ED-79C183AB05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4547" y="4795904"/>
                <a:ext cx="3342904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Quantum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 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Computing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Machine Learning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5B4802E-7474-6562-3359-B1156278FD48}"/>
                  </a:ext>
                </a:extLst>
              </p:cNvPr>
              <p:cNvSpPr/>
              <p:nvPr/>
            </p:nvSpPr>
            <p:spPr>
              <a:xfrm>
                <a:off x="4516581" y="4216745"/>
                <a:ext cx="3158837" cy="2345820"/>
              </a:xfrm>
              <a:prstGeom prst="roundRect">
                <a:avLst/>
              </a:prstGeom>
              <a:noFill/>
              <a:ln w="38100">
                <a:solidFill>
                  <a:srgbClr val="371D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5" name="내용 개체 틀 2">
                <a:extLst>
                  <a:ext uri="{FF2B5EF4-FFF2-40B4-BE49-F238E27FC236}">
                    <a16:creationId xmlns:a16="http://schemas.microsoft.com/office/drawing/2014/main" id="{786B287D-C637-8208-F2A0-1712743A9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8794" y="3993393"/>
                <a:ext cx="1294410" cy="541428"/>
              </a:xfrm>
              <a:prstGeom prst="rect">
                <a:avLst/>
              </a:prstGeom>
              <a:solidFill>
                <a:srgbClr val="EDE6F1"/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000" dirty="0"/>
                  <a:t>한재훈</a:t>
                </a:r>
                <a:endParaRPr lang="en-US" altLang="ko-KR" sz="2000" dirty="0"/>
              </a:p>
            </p:txBody>
          </p:sp>
          <p:sp>
            <p:nvSpPr>
              <p:cNvPr id="27" name="내용 개체 틀 2">
                <a:extLst>
                  <a:ext uri="{FF2B5EF4-FFF2-40B4-BE49-F238E27FC236}">
                    <a16:creationId xmlns:a16="http://schemas.microsoft.com/office/drawing/2014/main" id="{12301648-C080-D41B-1B07-06321E285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48350" y="4160378"/>
                <a:ext cx="3489368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Front-end with Figma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Project Management</a:t>
                </a:r>
                <a:endParaRPr lang="ko-KR" altLang="en-US" sz="1800" dirty="0">
                  <a:solidFill>
                    <a:srgbClr val="371D44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18CFAB8B-5652-475D-C62B-FC80AAAB60F5}"/>
                  </a:ext>
                </a:extLst>
              </p:cNvPr>
              <p:cNvSpPr/>
              <p:nvPr/>
            </p:nvSpPr>
            <p:spPr>
              <a:xfrm>
                <a:off x="8513616" y="3647868"/>
                <a:ext cx="3158837" cy="2345820"/>
              </a:xfrm>
              <a:prstGeom prst="roundRect">
                <a:avLst/>
              </a:prstGeom>
              <a:noFill/>
              <a:ln w="38100">
                <a:solidFill>
                  <a:srgbClr val="371D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D1D00516-F0D5-E1C3-2A84-1E557BFD7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7543" y="3390446"/>
                <a:ext cx="1294410" cy="541428"/>
              </a:xfrm>
              <a:prstGeom prst="rect">
                <a:avLst/>
              </a:prstGeom>
              <a:solidFill>
                <a:srgbClr val="EDE6F1"/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000" dirty="0" err="1"/>
                  <a:t>이명건</a:t>
                </a:r>
                <a:endParaRPr lang="en-US" altLang="ko-KR" sz="2000" dirty="0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C1B088-E234-F7D9-326B-59497D2ACBE0}"/>
              </a:ext>
            </a:extLst>
          </p:cNvPr>
          <p:cNvSpPr/>
          <p:nvPr/>
        </p:nvSpPr>
        <p:spPr>
          <a:xfrm>
            <a:off x="-1705230" y="0"/>
            <a:ext cx="3005804" cy="6858000"/>
          </a:xfrm>
          <a:prstGeom prst="rect">
            <a:avLst/>
          </a:pr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246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1B1E9B4-6686-4D9D-3EDA-FB2961DED298}"/>
              </a:ext>
            </a:extLst>
          </p:cNvPr>
          <p:cNvGrpSpPr/>
          <p:nvPr/>
        </p:nvGrpSpPr>
        <p:grpSpPr>
          <a:xfrm>
            <a:off x="132383" y="6995594"/>
            <a:ext cx="2027220" cy="609103"/>
            <a:chOff x="858843" y="989478"/>
            <a:chExt cx="8108017" cy="2436157"/>
          </a:xfrm>
        </p:grpSpPr>
        <p:pic>
          <p:nvPicPr>
            <p:cNvPr id="24" name="그림 23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CDCE23F6-AC94-97EF-D6D6-CF05CA5F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95A9C7E-5DB5-724D-03B3-7EFF4E35ADC4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28" name="그림 27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ABB2EB6A-4EF1-613B-4962-5CBB8BFA6C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30" name="그림 29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A038605-3631-9CF8-D75E-B1845AB59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4FEB27-B1E0-51EE-EDF2-0D3B573C25F6}"/>
              </a:ext>
            </a:extLst>
          </p:cNvPr>
          <p:cNvSpPr txBox="1"/>
          <p:nvPr/>
        </p:nvSpPr>
        <p:spPr>
          <a:xfrm>
            <a:off x="18609732" y="5842337"/>
            <a:ext cx="2426905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202020752 </a:t>
            </a:r>
            <a:r>
              <a:rPr lang="ko-KR" altLang="en-US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한재훈</a:t>
            </a:r>
            <a:endParaRPr lang="en-US" altLang="ko-KR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202020803 </a:t>
            </a:r>
            <a:r>
              <a:rPr lang="ko-KR" altLang="en-US" sz="2000" dirty="0" err="1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창경현</a:t>
            </a:r>
            <a:endParaRPr lang="en-US" altLang="ko-KR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202020770 </a:t>
            </a:r>
            <a:r>
              <a:rPr lang="ko-KR" altLang="en-US" sz="2000" dirty="0" err="1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이명건</a:t>
            </a:r>
            <a:endParaRPr lang="ko-KR" altLang="en-US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F29B6D0-078B-EBCB-8B4E-275E4933E515}"/>
              </a:ext>
            </a:extLst>
          </p:cNvPr>
          <p:cNvSpPr/>
          <p:nvPr/>
        </p:nvSpPr>
        <p:spPr>
          <a:xfrm>
            <a:off x="6929980" y="0"/>
            <a:ext cx="6994567" cy="6858000"/>
          </a:xfrm>
          <a:custGeom>
            <a:avLst/>
            <a:gdLst>
              <a:gd name="connsiteX0" fmla="*/ 0 w 6994567"/>
              <a:gd name="connsiteY0" fmla="*/ 0 h 6858000"/>
              <a:gd name="connsiteX1" fmla="*/ 6994567 w 6994567"/>
              <a:gd name="connsiteY1" fmla="*/ 0 h 6858000"/>
              <a:gd name="connsiteX2" fmla="*/ 5280067 w 6994567"/>
              <a:gd name="connsiteY2" fmla="*/ 6858000 h 6858000"/>
              <a:gd name="connsiteX3" fmla="*/ 0 w 6994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4567" h="6858000">
                <a:moveTo>
                  <a:pt x="0" y="0"/>
                </a:moveTo>
                <a:lnTo>
                  <a:pt x="6994567" y="0"/>
                </a:lnTo>
                <a:lnTo>
                  <a:pt x="52800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3A38710-625C-FAAE-F421-8252C92A996B}"/>
              </a:ext>
            </a:extLst>
          </p:cNvPr>
          <p:cNvSpPr/>
          <p:nvPr/>
        </p:nvSpPr>
        <p:spPr>
          <a:xfrm>
            <a:off x="6017520" y="0"/>
            <a:ext cx="6994567" cy="6858000"/>
          </a:xfrm>
          <a:custGeom>
            <a:avLst/>
            <a:gdLst>
              <a:gd name="connsiteX0" fmla="*/ 0 w 6994567"/>
              <a:gd name="connsiteY0" fmla="*/ 0 h 6858000"/>
              <a:gd name="connsiteX1" fmla="*/ 6994567 w 6994567"/>
              <a:gd name="connsiteY1" fmla="*/ 0 h 6858000"/>
              <a:gd name="connsiteX2" fmla="*/ 5280067 w 6994567"/>
              <a:gd name="connsiteY2" fmla="*/ 6858000 h 6858000"/>
              <a:gd name="connsiteX3" fmla="*/ 0 w 6994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4567" h="6858000">
                <a:moveTo>
                  <a:pt x="0" y="0"/>
                </a:moveTo>
                <a:lnTo>
                  <a:pt x="6994567" y="0"/>
                </a:lnTo>
                <a:lnTo>
                  <a:pt x="52800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F91FA63-C3F7-AE59-627C-DE0892280DC6}"/>
              </a:ext>
            </a:extLst>
          </p:cNvPr>
          <p:cNvSpPr/>
          <p:nvPr/>
        </p:nvSpPr>
        <p:spPr>
          <a:xfrm>
            <a:off x="5119199" y="0"/>
            <a:ext cx="6994567" cy="6858000"/>
          </a:xfrm>
          <a:custGeom>
            <a:avLst/>
            <a:gdLst>
              <a:gd name="connsiteX0" fmla="*/ 0 w 6994567"/>
              <a:gd name="connsiteY0" fmla="*/ 0 h 6858000"/>
              <a:gd name="connsiteX1" fmla="*/ 6994567 w 6994567"/>
              <a:gd name="connsiteY1" fmla="*/ 0 h 6858000"/>
              <a:gd name="connsiteX2" fmla="*/ 5280067 w 6994567"/>
              <a:gd name="connsiteY2" fmla="*/ 6858000 h 6858000"/>
              <a:gd name="connsiteX3" fmla="*/ 0 w 6994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4567" h="6858000">
                <a:moveTo>
                  <a:pt x="0" y="0"/>
                </a:moveTo>
                <a:lnTo>
                  <a:pt x="6994567" y="0"/>
                </a:lnTo>
                <a:lnTo>
                  <a:pt x="52800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88AF401-6957-3F44-FF69-EA274653C89E}"/>
              </a:ext>
            </a:extLst>
          </p:cNvPr>
          <p:cNvSpPr/>
          <p:nvPr/>
        </p:nvSpPr>
        <p:spPr>
          <a:xfrm>
            <a:off x="-8005764" y="0"/>
            <a:ext cx="6994567" cy="6858000"/>
          </a:xfrm>
          <a:custGeom>
            <a:avLst/>
            <a:gdLst>
              <a:gd name="connsiteX0" fmla="*/ 0 w 6994567"/>
              <a:gd name="connsiteY0" fmla="*/ 0 h 6858000"/>
              <a:gd name="connsiteX1" fmla="*/ 6994567 w 6994567"/>
              <a:gd name="connsiteY1" fmla="*/ 0 h 6858000"/>
              <a:gd name="connsiteX2" fmla="*/ 5280067 w 6994567"/>
              <a:gd name="connsiteY2" fmla="*/ 6858000 h 6858000"/>
              <a:gd name="connsiteX3" fmla="*/ 0 w 6994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4567" h="6858000">
                <a:moveTo>
                  <a:pt x="0" y="0"/>
                </a:moveTo>
                <a:lnTo>
                  <a:pt x="6994567" y="0"/>
                </a:lnTo>
                <a:lnTo>
                  <a:pt x="52800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6F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371D4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0804A-0094-1A29-0829-816FD924CD4C}"/>
              </a:ext>
            </a:extLst>
          </p:cNvPr>
          <p:cNvSpPr txBox="1"/>
          <p:nvPr/>
        </p:nvSpPr>
        <p:spPr>
          <a:xfrm flipH="1">
            <a:off x="14519368" y="2890391"/>
            <a:ext cx="623146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ko-KR" sz="2400" spc="3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2023 SUMMER MOGAKSO</a:t>
            </a:r>
          </a:p>
          <a:p>
            <a:pPr algn="r">
              <a:spcBef>
                <a:spcPct val="0"/>
              </a:spcBef>
            </a:pPr>
            <a:r>
              <a:rPr lang="ko-KR" altLang="en-US" sz="4000" spc="3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창창하고 훈훈한 </a:t>
            </a:r>
            <a:r>
              <a:rPr lang="ko-KR" altLang="en-US" sz="4000" spc="300" dirty="0" err="1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띵거니</a:t>
            </a:r>
            <a:endParaRPr lang="en-US" altLang="ko-KR" sz="4000" spc="300" dirty="0">
              <a:solidFill>
                <a:srgbClr val="EDE6F1"/>
              </a:solidFill>
              <a:latin typeface="a고딕16" panose="02020600000000000000" pitchFamily="18" charset="-127"/>
              <a:ea typeface="a고딕16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0CB8666-EDF6-F943-A712-C7BDC2D3BED2}"/>
              </a:ext>
            </a:extLst>
          </p:cNvPr>
          <p:cNvSpPr/>
          <p:nvPr/>
        </p:nvSpPr>
        <p:spPr>
          <a:xfrm>
            <a:off x="-12208367" y="0"/>
            <a:ext cx="6994567" cy="6858000"/>
          </a:xfrm>
          <a:custGeom>
            <a:avLst/>
            <a:gdLst>
              <a:gd name="connsiteX0" fmla="*/ 0 w 6994567"/>
              <a:gd name="connsiteY0" fmla="*/ 0 h 6858000"/>
              <a:gd name="connsiteX1" fmla="*/ 6994567 w 6994567"/>
              <a:gd name="connsiteY1" fmla="*/ 0 h 6858000"/>
              <a:gd name="connsiteX2" fmla="*/ 5280067 w 6994567"/>
              <a:gd name="connsiteY2" fmla="*/ 6858000 h 6858000"/>
              <a:gd name="connsiteX3" fmla="*/ 0 w 6994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4567" h="6858000">
                <a:moveTo>
                  <a:pt x="0" y="0"/>
                </a:moveTo>
                <a:lnTo>
                  <a:pt x="6994567" y="0"/>
                </a:lnTo>
                <a:lnTo>
                  <a:pt x="52800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6F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AD2EE8-A378-08F8-4EDC-77959AEF63CB}"/>
              </a:ext>
            </a:extLst>
          </p:cNvPr>
          <p:cNvSpPr/>
          <p:nvPr/>
        </p:nvSpPr>
        <p:spPr>
          <a:xfrm>
            <a:off x="-11596788" y="1834019"/>
            <a:ext cx="9241631" cy="1200436"/>
          </a:xfrm>
          <a:prstGeom prst="roundRect">
            <a:avLst/>
          </a:prstGeom>
          <a:noFill/>
          <a:ln w="38100">
            <a:solidFill>
              <a:srgbClr val="371D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E60F00F-8758-9B5A-4647-A002EE4CB5CB}"/>
              </a:ext>
            </a:extLst>
          </p:cNvPr>
          <p:cNvSpPr txBox="1">
            <a:spLocks/>
          </p:cNvSpPr>
          <p:nvPr/>
        </p:nvSpPr>
        <p:spPr>
          <a:xfrm>
            <a:off x="-11370167" y="223585"/>
            <a:ext cx="92416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j-cs"/>
              </a:defRPr>
            </a:lvl1pPr>
          </a:lstStyle>
          <a:p>
            <a:pPr algn="l"/>
            <a:r>
              <a:rPr lang="ko-KR" altLang="en-US" sz="5400" dirty="0">
                <a:solidFill>
                  <a:srgbClr val="371D44"/>
                </a:solidFill>
              </a:rPr>
              <a:t>목표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1C45327-8B28-63DD-CC06-B9E225B81882}"/>
              </a:ext>
            </a:extLst>
          </p:cNvPr>
          <p:cNvSpPr txBox="1">
            <a:spLocks/>
          </p:cNvSpPr>
          <p:nvPr/>
        </p:nvSpPr>
        <p:spPr>
          <a:xfrm>
            <a:off x="-7635928" y="1512885"/>
            <a:ext cx="1093520" cy="579114"/>
          </a:xfrm>
          <a:prstGeom prst="rect">
            <a:avLst/>
          </a:prstGeom>
          <a:solidFill>
            <a:srgbClr val="EDE6F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공동</a:t>
            </a:r>
            <a:endParaRPr lang="en-US" altLang="ko-KR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BDD8780-67E5-83DF-217A-E37F6D0AB735}"/>
              </a:ext>
            </a:extLst>
          </p:cNvPr>
          <p:cNvSpPr txBox="1">
            <a:spLocks/>
          </p:cNvSpPr>
          <p:nvPr/>
        </p:nvSpPr>
        <p:spPr>
          <a:xfrm>
            <a:off x="-9328473" y="2094196"/>
            <a:ext cx="4478609" cy="744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solidFill>
                  <a:srgbClr val="371D44"/>
                </a:solidFill>
              </a:rPr>
              <a:t>웹 개발의 이해 </a:t>
            </a:r>
            <a:r>
              <a:rPr lang="en-US" altLang="ko-KR" dirty="0">
                <a:solidFill>
                  <a:srgbClr val="371D44"/>
                </a:solidFill>
              </a:rPr>
              <a:t>+ </a:t>
            </a:r>
            <a:r>
              <a:rPr lang="ko-KR" altLang="en-US" dirty="0">
                <a:solidFill>
                  <a:srgbClr val="371D44"/>
                </a:solidFill>
              </a:rPr>
              <a:t>웹 페이지 개발</a:t>
            </a:r>
            <a:endParaRPr lang="en-US" altLang="ko-KR" dirty="0">
              <a:solidFill>
                <a:srgbClr val="371D44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FCCFDAC-11E0-1A3D-5877-4F902845AC1E}"/>
              </a:ext>
            </a:extLst>
          </p:cNvPr>
          <p:cNvGrpSpPr/>
          <p:nvPr/>
        </p:nvGrpSpPr>
        <p:grpSpPr>
          <a:xfrm>
            <a:off x="-11596788" y="3390446"/>
            <a:ext cx="9032935" cy="3172119"/>
            <a:chOff x="611579" y="3390446"/>
            <a:chExt cx="11226139" cy="3172119"/>
          </a:xfrm>
        </p:grpSpPr>
        <p:sp>
          <p:nvSpPr>
            <p:cNvPr id="17" name="내용 개체 틀 2">
              <a:extLst>
                <a:ext uri="{FF2B5EF4-FFF2-40B4-BE49-F238E27FC236}">
                  <a16:creationId xmlns:a16="http://schemas.microsoft.com/office/drawing/2014/main" id="{B7966AE6-BFED-089B-53C7-97F16FD655A5}"/>
                </a:ext>
              </a:extLst>
            </p:cNvPr>
            <p:cNvSpPr txBox="1">
              <a:spLocks/>
            </p:cNvSpPr>
            <p:nvPr/>
          </p:nvSpPr>
          <p:spPr>
            <a:xfrm>
              <a:off x="611579" y="4216745"/>
              <a:ext cx="3158836" cy="13210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>
                  <a:solidFill>
                    <a:srgbClr val="371D44"/>
                  </a:solidFill>
                </a:rPr>
                <a:t>PS</a:t>
              </a:r>
              <a:r>
                <a:rPr lang="ko-KR" altLang="en-US" sz="1800" dirty="0">
                  <a:solidFill>
                    <a:srgbClr val="371D44"/>
                  </a:solidFill>
                </a:rPr>
                <a:t> </a:t>
              </a:r>
              <a:r>
                <a:rPr lang="en-US" altLang="ko-KR" sz="1800" dirty="0">
                  <a:solidFill>
                    <a:srgbClr val="371D44"/>
                  </a:solidFill>
                </a:rPr>
                <a:t>with Python</a:t>
              </a:r>
            </a:p>
            <a:p>
              <a:pPr marL="0" indent="0" algn="ctr">
                <a:buNone/>
              </a:pPr>
              <a:r>
                <a:rPr lang="en-US" altLang="ko-KR" sz="1800" dirty="0">
                  <a:solidFill>
                    <a:srgbClr val="371D44"/>
                  </a:solidFill>
                </a:rPr>
                <a:t>+</a:t>
              </a:r>
            </a:p>
            <a:p>
              <a:pPr marL="0" indent="0" algn="ctr">
                <a:buNone/>
              </a:pPr>
              <a:r>
                <a:rPr lang="en-US" altLang="ko-KR" sz="1800" dirty="0">
                  <a:solidFill>
                    <a:srgbClr val="371D44"/>
                  </a:solidFill>
                </a:rPr>
                <a:t>Full Stack Basic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0D5046-666F-8AF1-62BA-AEEB9ACD8361}"/>
                </a:ext>
              </a:extLst>
            </p:cNvPr>
            <p:cNvSpPr/>
            <p:nvPr/>
          </p:nvSpPr>
          <p:spPr>
            <a:xfrm>
              <a:off x="611579" y="3702662"/>
              <a:ext cx="3158837" cy="2345820"/>
            </a:xfrm>
            <a:prstGeom prst="roundRect">
              <a:avLst/>
            </a:prstGeom>
            <a:noFill/>
            <a:ln w="38100">
              <a:solidFill>
                <a:srgbClr val="371D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내용 개체 틀 2">
              <a:extLst>
                <a:ext uri="{FF2B5EF4-FFF2-40B4-BE49-F238E27FC236}">
                  <a16:creationId xmlns:a16="http://schemas.microsoft.com/office/drawing/2014/main" id="{E1B294D1-A4DD-E749-DC1F-B4B50EE16B8D}"/>
                </a:ext>
              </a:extLst>
            </p:cNvPr>
            <p:cNvSpPr txBox="1">
              <a:spLocks/>
            </p:cNvSpPr>
            <p:nvPr/>
          </p:nvSpPr>
          <p:spPr>
            <a:xfrm>
              <a:off x="1541815" y="3390446"/>
              <a:ext cx="1294410" cy="541428"/>
            </a:xfrm>
            <a:prstGeom prst="rect">
              <a:avLst/>
            </a:prstGeom>
            <a:solidFill>
              <a:srgbClr val="EDE6F1"/>
            </a:solidFill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000" dirty="0" err="1"/>
                <a:t>창경현</a:t>
              </a:r>
              <a:endParaRPr lang="en-US" altLang="ko-KR" sz="2000" dirty="0"/>
            </a:p>
          </p:txBody>
        </p:sp>
        <p:sp>
          <p:nvSpPr>
            <p:cNvPr id="21" name="내용 개체 틀 2">
              <a:extLst>
                <a:ext uri="{FF2B5EF4-FFF2-40B4-BE49-F238E27FC236}">
                  <a16:creationId xmlns:a16="http://schemas.microsoft.com/office/drawing/2014/main" id="{1DE277C7-E9AC-2D22-43ED-79C183AB055D}"/>
                </a:ext>
              </a:extLst>
            </p:cNvPr>
            <p:cNvSpPr txBox="1">
              <a:spLocks/>
            </p:cNvSpPr>
            <p:nvPr/>
          </p:nvSpPr>
          <p:spPr>
            <a:xfrm>
              <a:off x="4424547" y="4795904"/>
              <a:ext cx="3342904" cy="13210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>
                  <a:solidFill>
                    <a:srgbClr val="371D44"/>
                  </a:solidFill>
                </a:rPr>
                <a:t>Quantum</a:t>
              </a:r>
              <a:r>
                <a:rPr lang="ko-KR" altLang="en-US" sz="1800" dirty="0">
                  <a:solidFill>
                    <a:srgbClr val="371D44"/>
                  </a:solidFill>
                </a:rPr>
                <a:t> </a:t>
              </a:r>
              <a:r>
                <a:rPr lang="en-US" altLang="ko-KR" sz="1800" dirty="0">
                  <a:solidFill>
                    <a:srgbClr val="371D44"/>
                  </a:solidFill>
                </a:rPr>
                <a:t>Computing</a:t>
              </a:r>
            </a:p>
            <a:p>
              <a:pPr marL="0" indent="0" algn="ctr">
                <a:buNone/>
              </a:pPr>
              <a:r>
                <a:rPr lang="en-US" altLang="ko-KR" sz="1800" dirty="0">
                  <a:solidFill>
                    <a:srgbClr val="371D44"/>
                  </a:solidFill>
                </a:rPr>
                <a:t>+</a:t>
              </a:r>
            </a:p>
            <a:p>
              <a:pPr marL="0" indent="0" algn="ctr">
                <a:buNone/>
              </a:pPr>
              <a:r>
                <a:rPr lang="en-US" altLang="ko-KR" sz="1800" dirty="0">
                  <a:solidFill>
                    <a:srgbClr val="371D44"/>
                  </a:solidFill>
                </a:rPr>
                <a:t>Machine Learning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5B4802E-7474-6562-3359-B1156278FD48}"/>
                </a:ext>
              </a:extLst>
            </p:cNvPr>
            <p:cNvSpPr/>
            <p:nvPr/>
          </p:nvSpPr>
          <p:spPr>
            <a:xfrm>
              <a:off x="4516581" y="4216745"/>
              <a:ext cx="3158837" cy="2345820"/>
            </a:xfrm>
            <a:prstGeom prst="roundRect">
              <a:avLst/>
            </a:prstGeom>
            <a:noFill/>
            <a:ln w="38100">
              <a:solidFill>
                <a:srgbClr val="371D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5" name="내용 개체 틀 2">
              <a:extLst>
                <a:ext uri="{FF2B5EF4-FFF2-40B4-BE49-F238E27FC236}">
                  <a16:creationId xmlns:a16="http://schemas.microsoft.com/office/drawing/2014/main" id="{786B287D-C637-8208-F2A0-1712743A9E67}"/>
                </a:ext>
              </a:extLst>
            </p:cNvPr>
            <p:cNvSpPr txBox="1">
              <a:spLocks/>
            </p:cNvSpPr>
            <p:nvPr/>
          </p:nvSpPr>
          <p:spPr>
            <a:xfrm>
              <a:off x="5448794" y="3993393"/>
              <a:ext cx="1294410" cy="541428"/>
            </a:xfrm>
            <a:prstGeom prst="rect">
              <a:avLst/>
            </a:prstGeom>
            <a:solidFill>
              <a:srgbClr val="EDE6F1"/>
            </a:solidFill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000" dirty="0"/>
                <a:t>한재훈</a:t>
              </a:r>
              <a:endParaRPr lang="en-US" altLang="ko-KR" sz="2000" dirty="0"/>
            </a:p>
          </p:txBody>
        </p:sp>
        <p:sp>
          <p:nvSpPr>
            <p:cNvPr id="27" name="내용 개체 틀 2">
              <a:extLst>
                <a:ext uri="{FF2B5EF4-FFF2-40B4-BE49-F238E27FC236}">
                  <a16:creationId xmlns:a16="http://schemas.microsoft.com/office/drawing/2014/main" id="{12301648-C080-D41B-1B07-06321E285EB3}"/>
                </a:ext>
              </a:extLst>
            </p:cNvPr>
            <p:cNvSpPr txBox="1">
              <a:spLocks/>
            </p:cNvSpPr>
            <p:nvPr/>
          </p:nvSpPr>
          <p:spPr>
            <a:xfrm>
              <a:off x="8348350" y="4160378"/>
              <a:ext cx="3489368" cy="13210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>
                  <a:solidFill>
                    <a:srgbClr val="371D44"/>
                  </a:solidFill>
                </a:rPr>
                <a:t>Front-end with Figma</a:t>
              </a:r>
            </a:p>
            <a:p>
              <a:pPr marL="0" indent="0" algn="ctr">
                <a:buNone/>
              </a:pPr>
              <a:r>
                <a:rPr lang="en-US" altLang="ko-KR" sz="1800" dirty="0">
                  <a:solidFill>
                    <a:srgbClr val="371D44"/>
                  </a:solidFill>
                </a:rPr>
                <a:t>+</a:t>
              </a:r>
            </a:p>
            <a:p>
              <a:pPr marL="0" indent="0" algn="ctr">
                <a:buNone/>
              </a:pPr>
              <a:r>
                <a:rPr lang="en-US" altLang="ko-KR" sz="1800" dirty="0">
                  <a:solidFill>
                    <a:srgbClr val="371D44"/>
                  </a:solidFill>
                </a:rPr>
                <a:t>Project Management</a:t>
              </a:r>
              <a:endParaRPr lang="ko-KR" altLang="en-US" sz="1800" dirty="0">
                <a:solidFill>
                  <a:srgbClr val="371D44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8CFAB8B-5652-475D-C62B-FC80AAAB60F5}"/>
                </a:ext>
              </a:extLst>
            </p:cNvPr>
            <p:cNvSpPr/>
            <p:nvPr/>
          </p:nvSpPr>
          <p:spPr>
            <a:xfrm>
              <a:off x="8513616" y="3647868"/>
              <a:ext cx="3158837" cy="2345820"/>
            </a:xfrm>
            <a:prstGeom prst="roundRect">
              <a:avLst/>
            </a:prstGeom>
            <a:noFill/>
            <a:ln w="38100">
              <a:solidFill>
                <a:srgbClr val="371D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id="{D1D00516-F0D5-E1C3-2A84-1E557BFD727D}"/>
                </a:ext>
              </a:extLst>
            </p:cNvPr>
            <p:cNvSpPr txBox="1">
              <a:spLocks/>
            </p:cNvSpPr>
            <p:nvPr/>
          </p:nvSpPr>
          <p:spPr>
            <a:xfrm>
              <a:off x="9377543" y="3390446"/>
              <a:ext cx="1294410" cy="541428"/>
            </a:xfrm>
            <a:prstGeom prst="rect">
              <a:avLst/>
            </a:prstGeom>
            <a:solidFill>
              <a:srgbClr val="EDE6F1"/>
            </a:solidFill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000" dirty="0" err="1"/>
                <a:t>이명건</a:t>
              </a:r>
              <a:endParaRPr lang="en-US" altLang="ko-KR" sz="2000" dirty="0"/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CC374AE-EC86-E82A-7557-D8C5011B334D}"/>
              </a:ext>
            </a:extLst>
          </p:cNvPr>
          <p:cNvSpPr/>
          <p:nvPr/>
        </p:nvSpPr>
        <p:spPr>
          <a:xfrm>
            <a:off x="1" y="-4686"/>
            <a:ext cx="11402566" cy="6858000"/>
          </a:xfrm>
          <a:custGeom>
            <a:avLst/>
            <a:gdLst>
              <a:gd name="connsiteX0" fmla="*/ 0 w 6994567"/>
              <a:gd name="connsiteY0" fmla="*/ 0 h 6858000"/>
              <a:gd name="connsiteX1" fmla="*/ 6994567 w 6994567"/>
              <a:gd name="connsiteY1" fmla="*/ 0 h 6858000"/>
              <a:gd name="connsiteX2" fmla="*/ 5280067 w 6994567"/>
              <a:gd name="connsiteY2" fmla="*/ 6858000 h 6858000"/>
              <a:gd name="connsiteX3" fmla="*/ 0 w 6994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4567" h="6858000">
                <a:moveTo>
                  <a:pt x="0" y="0"/>
                </a:moveTo>
                <a:lnTo>
                  <a:pt x="6994567" y="0"/>
                </a:lnTo>
                <a:lnTo>
                  <a:pt x="52800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84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29CB039-7607-A017-B312-672777F31C59}"/>
              </a:ext>
            </a:extLst>
          </p:cNvPr>
          <p:cNvSpPr/>
          <p:nvPr/>
        </p:nvSpPr>
        <p:spPr>
          <a:xfrm>
            <a:off x="599704" y="1833149"/>
            <a:ext cx="4559135" cy="465972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A8687E-3704-AA8D-E539-3A73F70C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4E6AB-1B98-7ACC-332D-3213D58E6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511" y="1510855"/>
            <a:ext cx="1093520" cy="644590"/>
          </a:xfrm>
          <a:solidFill>
            <a:schemeClr val="bg1"/>
          </a:solidFill>
          <a:ln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공동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14724F-38ED-BC41-4FB2-3B38B19DDF44}"/>
              </a:ext>
            </a:extLst>
          </p:cNvPr>
          <p:cNvSpPr txBox="1">
            <a:spLocks/>
          </p:cNvSpPr>
          <p:nvPr/>
        </p:nvSpPr>
        <p:spPr>
          <a:xfrm>
            <a:off x="5848598" y="2156074"/>
            <a:ext cx="5920834" cy="644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PS</a:t>
            </a:r>
            <a:r>
              <a:rPr lang="ko-KR" altLang="en-US" dirty="0"/>
              <a:t> </a:t>
            </a:r>
            <a:r>
              <a:rPr lang="en-US" altLang="ko-KR" dirty="0"/>
              <a:t>with Python / Full Stack Basic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01FCCE9-45FB-731B-E4FD-1EB664D9623A}"/>
              </a:ext>
            </a:extLst>
          </p:cNvPr>
          <p:cNvSpPr txBox="1">
            <a:spLocks/>
          </p:cNvSpPr>
          <p:nvPr/>
        </p:nvSpPr>
        <p:spPr>
          <a:xfrm>
            <a:off x="1008412" y="3080857"/>
            <a:ext cx="3741717" cy="2375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웹 개발의 이해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+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웹 페이지 개발</a:t>
            </a:r>
            <a:endParaRPr lang="en-US" altLang="ko-KR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81C46D9-09F2-E0DB-87BB-60ADEA997077}"/>
              </a:ext>
            </a:extLst>
          </p:cNvPr>
          <p:cNvSpPr/>
          <p:nvPr/>
        </p:nvSpPr>
        <p:spPr>
          <a:xfrm>
            <a:off x="5848598" y="1709254"/>
            <a:ext cx="5920836" cy="125634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EC25610-2EF1-4F31-3A23-40B11CA966D2}"/>
              </a:ext>
            </a:extLst>
          </p:cNvPr>
          <p:cNvSpPr txBox="1">
            <a:spLocks/>
          </p:cNvSpPr>
          <p:nvPr/>
        </p:nvSpPr>
        <p:spPr>
          <a:xfrm>
            <a:off x="8262255" y="1386959"/>
            <a:ext cx="1093520" cy="644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err="1"/>
              <a:t>창경현</a:t>
            </a:r>
            <a:endParaRPr lang="en-US" altLang="ko-KR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88D7A2E-1609-95EB-E567-79F9400F8EC4}"/>
              </a:ext>
            </a:extLst>
          </p:cNvPr>
          <p:cNvSpPr txBox="1">
            <a:spLocks/>
          </p:cNvSpPr>
          <p:nvPr/>
        </p:nvSpPr>
        <p:spPr>
          <a:xfrm>
            <a:off x="5848598" y="3946394"/>
            <a:ext cx="5920834" cy="644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PS</a:t>
            </a:r>
            <a:r>
              <a:rPr lang="ko-KR" altLang="en-US" dirty="0"/>
              <a:t> </a:t>
            </a:r>
            <a:r>
              <a:rPr lang="en-US" altLang="ko-KR" dirty="0"/>
              <a:t>with Python / Full Stack Basic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2CA18F-3405-68C3-5F99-53D317E5B86B}"/>
              </a:ext>
            </a:extLst>
          </p:cNvPr>
          <p:cNvSpPr/>
          <p:nvPr/>
        </p:nvSpPr>
        <p:spPr>
          <a:xfrm>
            <a:off x="5848598" y="3499574"/>
            <a:ext cx="5920836" cy="125634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CF51B7-6EA8-E190-9F7F-2408DFCF875C}"/>
              </a:ext>
            </a:extLst>
          </p:cNvPr>
          <p:cNvSpPr txBox="1">
            <a:spLocks/>
          </p:cNvSpPr>
          <p:nvPr/>
        </p:nvSpPr>
        <p:spPr>
          <a:xfrm>
            <a:off x="8262255" y="3177279"/>
            <a:ext cx="1093520" cy="644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한재훈</a:t>
            </a:r>
            <a:endParaRPr lang="en-US" altLang="ko-KR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E4A6FCE-EBF5-2F9F-C209-DFC0AA0BC0C4}"/>
              </a:ext>
            </a:extLst>
          </p:cNvPr>
          <p:cNvSpPr/>
          <p:nvPr/>
        </p:nvSpPr>
        <p:spPr>
          <a:xfrm>
            <a:off x="5848598" y="5289894"/>
            <a:ext cx="5920836" cy="125634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52DC420-0A1C-3212-45E1-578B61224428}"/>
              </a:ext>
            </a:extLst>
          </p:cNvPr>
          <p:cNvSpPr txBox="1">
            <a:spLocks/>
          </p:cNvSpPr>
          <p:nvPr/>
        </p:nvSpPr>
        <p:spPr>
          <a:xfrm>
            <a:off x="8262255" y="4967599"/>
            <a:ext cx="1093520" cy="644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err="1"/>
              <a:t>이명건</a:t>
            </a:r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6819BB-3A1B-2919-CD7B-E82DCD2D9B22}"/>
              </a:ext>
            </a:extLst>
          </p:cNvPr>
          <p:cNvSpPr txBox="1">
            <a:spLocks/>
          </p:cNvSpPr>
          <p:nvPr/>
        </p:nvSpPr>
        <p:spPr>
          <a:xfrm>
            <a:off x="5236026" y="5658592"/>
            <a:ext cx="6955974" cy="763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Front-end with Figma</a:t>
            </a:r>
          </a:p>
          <a:p>
            <a:pPr marL="0" indent="0" algn="ctr">
              <a:buNone/>
            </a:pPr>
            <a:r>
              <a:rPr lang="en-US" altLang="ko-KR" dirty="0"/>
              <a:t>Project Management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55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86FC9-F704-A77B-4559-AE4BE868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C2A7788-ECF4-0567-24A3-2E0BE902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8971"/>
            <a:ext cx="4559135" cy="874424"/>
          </a:xfrm>
        </p:spPr>
        <p:txBody>
          <a:bodyPr>
            <a:normAutofit/>
          </a:bodyPr>
          <a:lstStyle/>
          <a:p>
            <a:r>
              <a:rPr lang="ko-KR" altLang="en-US" dirty="0"/>
              <a:t>공동 </a:t>
            </a:r>
            <a:r>
              <a:rPr lang="en-US" altLang="ko-KR" dirty="0"/>
              <a:t>: </a:t>
            </a:r>
            <a:r>
              <a:rPr lang="ko-KR" altLang="en-US" dirty="0"/>
              <a:t>웹 페이지 개발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7BB14E9-DF19-EC40-0862-8628E4D05D7A}"/>
              </a:ext>
            </a:extLst>
          </p:cNvPr>
          <p:cNvSpPr txBox="1">
            <a:spLocks/>
          </p:cNvSpPr>
          <p:nvPr/>
        </p:nvSpPr>
        <p:spPr>
          <a:xfrm>
            <a:off x="6096000" y="3347254"/>
            <a:ext cx="4600699" cy="73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훈 </a:t>
            </a:r>
            <a:r>
              <a:rPr lang="en-US" altLang="ko-KR" dirty="0"/>
              <a:t>: 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99E7671-B4FA-7D65-51C1-A7DD5C8CC9AE}"/>
              </a:ext>
            </a:extLst>
          </p:cNvPr>
          <p:cNvSpPr txBox="1">
            <a:spLocks/>
          </p:cNvSpPr>
          <p:nvPr/>
        </p:nvSpPr>
        <p:spPr>
          <a:xfrm>
            <a:off x="5956465" y="1833150"/>
            <a:ext cx="10515600" cy="1135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창 </a:t>
            </a:r>
            <a:r>
              <a:rPr lang="en-US" altLang="ko-KR" dirty="0"/>
              <a:t>: </a:t>
            </a:r>
            <a:r>
              <a:rPr lang="ko-KR" altLang="en-US" dirty="0"/>
              <a:t>알고리즘 </a:t>
            </a:r>
            <a:r>
              <a:rPr lang="en-US" altLang="ko-KR" dirty="0"/>
              <a:t>with </a:t>
            </a:r>
            <a:r>
              <a:rPr lang="ko-KR" altLang="en-US" dirty="0"/>
              <a:t>파이썬</a:t>
            </a:r>
            <a:r>
              <a:rPr lang="en-US" altLang="ko-KR" dirty="0"/>
              <a:t>, </a:t>
            </a:r>
            <a:r>
              <a:rPr lang="ko-KR" altLang="en-US" dirty="0" err="1"/>
              <a:t>풀스택</a:t>
            </a:r>
            <a:endParaRPr lang="en-US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CC3188-49B4-3138-1BFE-C1F124568792}"/>
              </a:ext>
            </a:extLst>
          </p:cNvPr>
          <p:cNvSpPr txBox="1">
            <a:spLocks/>
          </p:cNvSpPr>
          <p:nvPr/>
        </p:nvSpPr>
        <p:spPr>
          <a:xfrm>
            <a:off x="5956465" y="5450774"/>
            <a:ext cx="10515600" cy="1088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띵 </a:t>
            </a:r>
            <a:r>
              <a:rPr lang="en-US" altLang="ko-KR" dirty="0"/>
              <a:t>: Front-end with Figma, Project Management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198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29FF7-4D7F-09DC-D9EB-C21248FB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3467F61-D7AF-C732-14D9-05B56BC95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8971"/>
            <a:ext cx="4559135" cy="874424"/>
          </a:xfrm>
        </p:spPr>
        <p:txBody>
          <a:bodyPr>
            <a:normAutofit/>
          </a:bodyPr>
          <a:lstStyle/>
          <a:p>
            <a:r>
              <a:rPr lang="ko-KR" altLang="en-US" dirty="0"/>
              <a:t>공동 </a:t>
            </a:r>
            <a:r>
              <a:rPr lang="en-US" altLang="ko-KR" dirty="0"/>
              <a:t>: </a:t>
            </a:r>
            <a:r>
              <a:rPr lang="ko-KR" altLang="en-US" dirty="0"/>
              <a:t>웹 페이지 개발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9E55CFA-3F3F-42C0-8EFE-0E114827BDDC}"/>
              </a:ext>
            </a:extLst>
          </p:cNvPr>
          <p:cNvSpPr txBox="1">
            <a:spLocks/>
          </p:cNvSpPr>
          <p:nvPr/>
        </p:nvSpPr>
        <p:spPr>
          <a:xfrm>
            <a:off x="6096000" y="3347254"/>
            <a:ext cx="4600699" cy="73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훈 </a:t>
            </a:r>
            <a:r>
              <a:rPr lang="en-US" altLang="ko-KR" dirty="0"/>
              <a:t>: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98D3758-31C1-79EA-A146-0687693E2C58}"/>
              </a:ext>
            </a:extLst>
          </p:cNvPr>
          <p:cNvSpPr txBox="1">
            <a:spLocks/>
          </p:cNvSpPr>
          <p:nvPr/>
        </p:nvSpPr>
        <p:spPr>
          <a:xfrm>
            <a:off x="5956465" y="1833150"/>
            <a:ext cx="10515600" cy="1135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창 </a:t>
            </a:r>
            <a:r>
              <a:rPr lang="en-US" altLang="ko-KR" dirty="0"/>
              <a:t>: </a:t>
            </a:r>
            <a:r>
              <a:rPr lang="ko-KR" altLang="en-US" dirty="0"/>
              <a:t>알고리즘 </a:t>
            </a:r>
            <a:r>
              <a:rPr lang="en-US" altLang="ko-KR" dirty="0"/>
              <a:t>with </a:t>
            </a:r>
            <a:r>
              <a:rPr lang="ko-KR" altLang="en-US" dirty="0"/>
              <a:t>파이썬</a:t>
            </a:r>
            <a:r>
              <a:rPr lang="en-US" altLang="ko-KR" dirty="0"/>
              <a:t>, </a:t>
            </a:r>
            <a:r>
              <a:rPr lang="ko-KR" altLang="en-US" dirty="0" err="1"/>
              <a:t>풀스택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3C14959-03A6-A3AD-9119-4843B1D4324E}"/>
              </a:ext>
            </a:extLst>
          </p:cNvPr>
          <p:cNvSpPr txBox="1">
            <a:spLocks/>
          </p:cNvSpPr>
          <p:nvPr/>
        </p:nvSpPr>
        <p:spPr>
          <a:xfrm>
            <a:off x="5956465" y="5450774"/>
            <a:ext cx="10515600" cy="1088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띵 </a:t>
            </a:r>
            <a:r>
              <a:rPr lang="en-US" altLang="ko-KR" dirty="0"/>
              <a:t>: Front-end with Figma, Project Management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08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B07B2D-99A2-6E22-F19E-34FE6C5CB289}"/>
              </a:ext>
            </a:extLst>
          </p:cNvPr>
          <p:cNvSpPr txBox="1"/>
          <p:nvPr/>
        </p:nvSpPr>
        <p:spPr>
          <a:xfrm flipH="1">
            <a:off x="1878281" y="2634937"/>
            <a:ext cx="843543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5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2023-Summer </a:t>
            </a:r>
            <a:r>
              <a:rPr lang="en-US" altLang="ko-KR" sz="5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Mogakso</a:t>
            </a:r>
            <a:endParaRPr lang="en-US" altLang="ko-KR" sz="5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5400" dirty="0"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창창하고 훈훈한 </a:t>
            </a:r>
            <a:r>
              <a:rPr lang="ko-KR" altLang="en-US" sz="5400" dirty="0" err="1"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띵거니</a:t>
            </a:r>
            <a:endParaRPr lang="en-US" altLang="ko-KR" sz="5400" dirty="0">
              <a:latin typeface="a고딕16" panose="02020600000000000000" pitchFamily="18" charset="-127"/>
              <a:ea typeface="a고딕16" panose="02020600000000000000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1B1E9B4-6686-4D9D-3EDA-FB2961DED298}"/>
              </a:ext>
            </a:extLst>
          </p:cNvPr>
          <p:cNvGrpSpPr/>
          <p:nvPr/>
        </p:nvGrpSpPr>
        <p:grpSpPr>
          <a:xfrm>
            <a:off x="50799" y="6196698"/>
            <a:ext cx="2027220" cy="609103"/>
            <a:chOff x="858843" y="989478"/>
            <a:chExt cx="8108017" cy="2436157"/>
          </a:xfrm>
        </p:grpSpPr>
        <p:pic>
          <p:nvPicPr>
            <p:cNvPr id="24" name="그림 23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CDCE23F6-AC94-97EF-D6D6-CF05CA5F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95A9C7E-5DB5-724D-03B3-7EFF4E35ADC4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28" name="그림 27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ABB2EB6A-4EF1-613B-4962-5CBB8BFA6C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30" name="그림 29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A038605-3631-9CF8-D75E-B1845AB59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4FEB27-B1E0-51EE-EDF2-0D3B573C25F6}"/>
              </a:ext>
            </a:extLst>
          </p:cNvPr>
          <p:cNvSpPr txBox="1"/>
          <p:nvPr/>
        </p:nvSpPr>
        <p:spPr>
          <a:xfrm>
            <a:off x="9795932" y="5842337"/>
            <a:ext cx="2426905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dist"/>
            <a:r>
              <a:rPr lang="en-US" altLang="ko-KR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202020752 </a:t>
            </a:r>
            <a:r>
              <a:rPr lang="ko-KR" altLang="en-US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한재훈</a:t>
            </a:r>
            <a:endParaRPr lang="en-US" altLang="ko-KR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202020803 </a:t>
            </a:r>
            <a:r>
              <a:rPr lang="ko-KR" altLang="en-US" sz="20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창경현</a:t>
            </a:r>
            <a:endParaRPr lang="en-US" altLang="ko-KR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202020770 </a:t>
            </a:r>
            <a:r>
              <a:rPr lang="ko-KR" altLang="en-US" sz="20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이명건</a:t>
            </a:r>
            <a:endParaRPr lang="ko-KR" altLang="en-US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3942BE-F4A3-97D5-F184-F8065541888B}"/>
              </a:ext>
            </a:extLst>
          </p:cNvPr>
          <p:cNvSpPr/>
          <p:nvPr/>
        </p:nvSpPr>
        <p:spPr>
          <a:xfrm>
            <a:off x="0" y="0"/>
            <a:ext cx="6106363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1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1D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114FEB27-B1E0-51EE-EDF2-0D3B573C25F6}"/>
              </a:ext>
            </a:extLst>
          </p:cNvPr>
          <p:cNvSpPr txBox="1"/>
          <p:nvPr/>
        </p:nvSpPr>
        <p:spPr>
          <a:xfrm>
            <a:off x="18609732" y="5842337"/>
            <a:ext cx="2426905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202020752 </a:t>
            </a:r>
            <a:r>
              <a:rPr lang="ko-KR" altLang="en-US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한재훈</a:t>
            </a:r>
            <a:endParaRPr lang="en-US" altLang="ko-KR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202020803 </a:t>
            </a:r>
            <a:r>
              <a:rPr lang="ko-KR" altLang="en-US" sz="2000" dirty="0" err="1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창경현</a:t>
            </a:r>
            <a:endParaRPr lang="en-US" altLang="ko-KR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202020770 </a:t>
            </a:r>
            <a:r>
              <a:rPr lang="ko-KR" altLang="en-US" sz="2000" dirty="0" err="1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이명건</a:t>
            </a:r>
            <a:endParaRPr lang="ko-KR" altLang="en-US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0804A-0094-1A29-0829-816FD924CD4C}"/>
              </a:ext>
            </a:extLst>
          </p:cNvPr>
          <p:cNvSpPr txBox="1"/>
          <p:nvPr/>
        </p:nvSpPr>
        <p:spPr>
          <a:xfrm flipH="1">
            <a:off x="14519368" y="2890391"/>
            <a:ext cx="623146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ko-KR" sz="2400" spc="3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2023 SUMMER MOGAKSO</a:t>
            </a:r>
          </a:p>
          <a:p>
            <a:pPr algn="r">
              <a:spcBef>
                <a:spcPct val="0"/>
              </a:spcBef>
            </a:pPr>
            <a:r>
              <a:rPr lang="ko-KR" altLang="en-US" sz="4000" spc="3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창창하고 훈훈한 </a:t>
            </a:r>
            <a:r>
              <a:rPr lang="ko-KR" altLang="en-US" sz="4000" spc="300" dirty="0" err="1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띵거니</a:t>
            </a:r>
            <a:endParaRPr lang="en-US" altLang="ko-KR" sz="4000" spc="300" dirty="0">
              <a:solidFill>
                <a:srgbClr val="EDE6F1"/>
              </a:solidFill>
              <a:latin typeface="a고딕16" panose="02020600000000000000" pitchFamily="18" charset="-127"/>
              <a:ea typeface="a고딕16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C9F8421-3DA1-A190-E0D8-CC76A358EBD3}"/>
              </a:ext>
            </a:extLst>
          </p:cNvPr>
          <p:cNvSpPr/>
          <p:nvPr/>
        </p:nvSpPr>
        <p:spPr>
          <a:xfrm>
            <a:off x="0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B64DEAC-6578-6C2B-3639-D5C4A9EF625F}"/>
              </a:ext>
            </a:extLst>
          </p:cNvPr>
          <p:cNvSpPr/>
          <p:nvPr/>
        </p:nvSpPr>
        <p:spPr>
          <a:xfrm>
            <a:off x="-1010723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7C45A60-CCFD-B949-A480-CC11A3BCE315}"/>
              </a:ext>
            </a:extLst>
          </p:cNvPr>
          <p:cNvSpPr/>
          <p:nvPr/>
        </p:nvSpPr>
        <p:spPr>
          <a:xfrm>
            <a:off x="587826" y="0"/>
            <a:ext cx="11353848" cy="6858000"/>
          </a:xfrm>
          <a:custGeom>
            <a:avLst/>
            <a:gdLst>
              <a:gd name="connsiteX0" fmla="*/ 0 w 11353848"/>
              <a:gd name="connsiteY0" fmla="*/ 0 h 6858000"/>
              <a:gd name="connsiteX1" fmla="*/ 4359281 w 11353848"/>
              <a:gd name="connsiteY1" fmla="*/ 0 h 6858000"/>
              <a:gd name="connsiteX2" fmla="*/ 6994567 w 11353848"/>
              <a:gd name="connsiteY2" fmla="*/ 0 h 6858000"/>
              <a:gd name="connsiteX3" fmla="*/ 11353848 w 11353848"/>
              <a:gd name="connsiteY3" fmla="*/ 0 h 6858000"/>
              <a:gd name="connsiteX4" fmla="*/ 9639348 w 11353848"/>
              <a:gd name="connsiteY4" fmla="*/ 6858000 h 6858000"/>
              <a:gd name="connsiteX5" fmla="*/ 5280067 w 11353848"/>
              <a:gd name="connsiteY5" fmla="*/ 6858000 h 6858000"/>
              <a:gd name="connsiteX6" fmla="*/ 4359281 w 11353848"/>
              <a:gd name="connsiteY6" fmla="*/ 6858000 h 6858000"/>
              <a:gd name="connsiteX7" fmla="*/ 0 w 113538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53848" h="6858000">
                <a:moveTo>
                  <a:pt x="0" y="0"/>
                </a:moveTo>
                <a:lnTo>
                  <a:pt x="4359281" y="0"/>
                </a:lnTo>
                <a:lnTo>
                  <a:pt x="6994567" y="0"/>
                </a:lnTo>
                <a:lnTo>
                  <a:pt x="11353848" y="0"/>
                </a:lnTo>
                <a:lnTo>
                  <a:pt x="9639348" y="6858000"/>
                </a:lnTo>
                <a:lnTo>
                  <a:pt x="5280067" y="6858000"/>
                </a:lnTo>
                <a:lnTo>
                  <a:pt x="43592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358662A9-5A0C-1182-7E6B-C469CA8389DD}"/>
              </a:ext>
            </a:extLst>
          </p:cNvPr>
          <p:cNvSpPr/>
          <p:nvPr/>
        </p:nvSpPr>
        <p:spPr>
          <a:xfrm>
            <a:off x="-1990520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97CA41F7-A09F-18DC-08F6-86CC82BF9373}"/>
              </a:ext>
            </a:extLst>
          </p:cNvPr>
          <p:cNvSpPr/>
          <p:nvPr/>
        </p:nvSpPr>
        <p:spPr>
          <a:xfrm>
            <a:off x="-2970317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6F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1D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1C4BA2BE-566B-A6E4-4D14-BAD7D94AD06B}"/>
              </a:ext>
            </a:extLst>
          </p:cNvPr>
          <p:cNvSpPr/>
          <p:nvPr/>
        </p:nvSpPr>
        <p:spPr>
          <a:xfrm>
            <a:off x="124278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C0D8BBDE-2D52-5AA8-BE11-D89E629D398F}"/>
              </a:ext>
            </a:extLst>
          </p:cNvPr>
          <p:cNvSpPr/>
          <p:nvPr/>
        </p:nvSpPr>
        <p:spPr>
          <a:xfrm>
            <a:off x="-886445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AA359C41-DAFE-2EF9-DE53-E598A7AF9F74}"/>
              </a:ext>
            </a:extLst>
          </p:cNvPr>
          <p:cNvSpPr/>
          <p:nvPr/>
        </p:nvSpPr>
        <p:spPr>
          <a:xfrm>
            <a:off x="712104" y="0"/>
            <a:ext cx="11353848" cy="6858000"/>
          </a:xfrm>
          <a:custGeom>
            <a:avLst/>
            <a:gdLst>
              <a:gd name="connsiteX0" fmla="*/ 0 w 11353848"/>
              <a:gd name="connsiteY0" fmla="*/ 0 h 6858000"/>
              <a:gd name="connsiteX1" fmla="*/ 4359281 w 11353848"/>
              <a:gd name="connsiteY1" fmla="*/ 0 h 6858000"/>
              <a:gd name="connsiteX2" fmla="*/ 6994567 w 11353848"/>
              <a:gd name="connsiteY2" fmla="*/ 0 h 6858000"/>
              <a:gd name="connsiteX3" fmla="*/ 11353848 w 11353848"/>
              <a:gd name="connsiteY3" fmla="*/ 0 h 6858000"/>
              <a:gd name="connsiteX4" fmla="*/ 9639348 w 11353848"/>
              <a:gd name="connsiteY4" fmla="*/ 6858000 h 6858000"/>
              <a:gd name="connsiteX5" fmla="*/ 5280067 w 11353848"/>
              <a:gd name="connsiteY5" fmla="*/ 6858000 h 6858000"/>
              <a:gd name="connsiteX6" fmla="*/ 4359281 w 11353848"/>
              <a:gd name="connsiteY6" fmla="*/ 6858000 h 6858000"/>
              <a:gd name="connsiteX7" fmla="*/ 0 w 113538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53848" h="6858000">
                <a:moveTo>
                  <a:pt x="0" y="0"/>
                </a:moveTo>
                <a:lnTo>
                  <a:pt x="4359281" y="0"/>
                </a:lnTo>
                <a:lnTo>
                  <a:pt x="6994567" y="0"/>
                </a:lnTo>
                <a:lnTo>
                  <a:pt x="11353848" y="0"/>
                </a:lnTo>
                <a:lnTo>
                  <a:pt x="9639348" y="6858000"/>
                </a:lnTo>
                <a:lnTo>
                  <a:pt x="5280067" y="6858000"/>
                </a:lnTo>
                <a:lnTo>
                  <a:pt x="43592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639B9647-A3BC-36A9-95B0-F77D0163876E}"/>
              </a:ext>
            </a:extLst>
          </p:cNvPr>
          <p:cNvSpPr/>
          <p:nvPr/>
        </p:nvSpPr>
        <p:spPr>
          <a:xfrm>
            <a:off x="-1866242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1B1E9B4-6686-4D9D-3EDA-FB2961DED298}"/>
              </a:ext>
            </a:extLst>
          </p:cNvPr>
          <p:cNvGrpSpPr/>
          <p:nvPr/>
        </p:nvGrpSpPr>
        <p:grpSpPr>
          <a:xfrm>
            <a:off x="132383" y="6995594"/>
            <a:ext cx="2027220" cy="609103"/>
            <a:chOff x="858843" y="989478"/>
            <a:chExt cx="8108017" cy="2436157"/>
          </a:xfrm>
        </p:grpSpPr>
        <p:pic>
          <p:nvPicPr>
            <p:cNvPr id="24" name="그림 23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CDCE23F6-AC94-97EF-D6D6-CF05CA5F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95A9C7E-5DB5-724D-03B3-7EFF4E35ADC4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28" name="그림 27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ABB2EB6A-4EF1-613B-4962-5CBB8BFA6C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30" name="그림 29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A038605-3631-9CF8-D75E-B1845AB59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7A5B2A55-B369-6999-3315-3CD2B453D748}"/>
              </a:ext>
            </a:extLst>
          </p:cNvPr>
          <p:cNvSpPr/>
          <p:nvPr/>
        </p:nvSpPr>
        <p:spPr>
          <a:xfrm>
            <a:off x="-2751426" y="-9978"/>
            <a:ext cx="13932194" cy="6867978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6F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CE35BC2-8BBC-0880-27F2-9D975E3FFED4}"/>
              </a:ext>
            </a:extLst>
          </p:cNvPr>
          <p:cNvGrpSpPr/>
          <p:nvPr/>
        </p:nvGrpSpPr>
        <p:grpSpPr>
          <a:xfrm>
            <a:off x="287139" y="223585"/>
            <a:ext cx="9468252" cy="6338980"/>
            <a:chOff x="287139" y="223585"/>
            <a:chExt cx="9468252" cy="633898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6AD2EE8-A378-08F8-4EDC-77959AEF63CB}"/>
                </a:ext>
              </a:extLst>
            </p:cNvPr>
            <p:cNvSpPr/>
            <p:nvPr/>
          </p:nvSpPr>
          <p:spPr>
            <a:xfrm>
              <a:off x="287139" y="1834019"/>
              <a:ext cx="9241631" cy="1200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EE60F00F-8758-9B5A-4647-A002EE4CB5CB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목표</a:t>
              </a:r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5BDD8780-67E5-83DF-217A-E37F6D0AB735}"/>
                </a:ext>
              </a:extLst>
            </p:cNvPr>
            <p:cNvSpPr txBox="1">
              <a:spLocks/>
            </p:cNvSpPr>
            <p:nvPr/>
          </p:nvSpPr>
          <p:spPr>
            <a:xfrm>
              <a:off x="2663230" y="2094196"/>
              <a:ext cx="4478609" cy="7442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dirty="0">
                  <a:solidFill>
                    <a:srgbClr val="371D44"/>
                  </a:solidFill>
                </a:rPr>
                <a:t>웹 개발의 이해 </a:t>
              </a:r>
              <a:r>
                <a:rPr lang="en-US" altLang="ko-KR" dirty="0">
                  <a:solidFill>
                    <a:srgbClr val="371D44"/>
                  </a:solidFill>
                </a:rPr>
                <a:t>+ </a:t>
              </a:r>
              <a:r>
                <a:rPr lang="ko-KR" altLang="en-US" dirty="0">
                  <a:solidFill>
                    <a:srgbClr val="371D44"/>
                  </a:solidFill>
                </a:rPr>
                <a:t>웹 페이지 개발</a:t>
              </a:r>
              <a:endParaRPr lang="en-US" altLang="ko-KR" dirty="0">
                <a:solidFill>
                  <a:srgbClr val="371D44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0D5046-666F-8AF1-62BA-AEEB9ACD8361}"/>
                </a:ext>
              </a:extLst>
            </p:cNvPr>
            <p:cNvSpPr/>
            <p:nvPr/>
          </p:nvSpPr>
          <p:spPr>
            <a:xfrm>
              <a:off x="287139" y="3702662"/>
              <a:ext cx="2541708" cy="23458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8CFAB8B-5652-475D-C62B-FC80AAAB60F5}"/>
                </a:ext>
              </a:extLst>
            </p:cNvPr>
            <p:cNvSpPr/>
            <p:nvPr/>
          </p:nvSpPr>
          <p:spPr>
            <a:xfrm>
              <a:off x="6990184" y="3647868"/>
              <a:ext cx="2541708" cy="23458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내용 개체 틀 2">
              <a:extLst>
                <a:ext uri="{FF2B5EF4-FFF2-40B4-BE49-F238E27FC236}">
                  <a16:creationId xmlns:a16="http://schemas.microsoft.com/office/drawing/2014/main" id="{B7966AE6-BFED-089B-53C7-97F16FD655A5}"/>
                </a:ext>
              </a:extLst>
            </p:cNvPr>
            <p:cNvSpPr txBox="1">
              <a:spLocks/>
            </p:cNvSpPr>
            <p:nvPr/>
          </p:nvSpPr>
          <p:spPr>
            <a:xfrm>
              <a:off x="287139" y="4216745"/>
              <a:ext cx="2541707" cy="13210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/>
                <a:t>PS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with Python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+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Full Stack Basic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5B4802E-7474-6562-3359-B1156278FD48}"/>
                </a:ext>
              </a:extLst>
            </p:cNvPr>
            <p:cNvSpPr/>
            <p:nvPr/>
          </p:nvSpPr>
          <p:spPr>
            <a:xfrm>
              <a:off x="3638662" y="4216745"/>
              <a:ext cx="2541708" cy="23458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내용 개체 틀 2">
              <a:extLst>
                <a:ext uri="{FF2B5EF4-FFF2-40B4-BE49-F238E27FC236}">
                  <a16:creationId xmlns:a16="http://schemas.microsoft.com/office/drawing/2014/main" id="{12301648-C080-D41B-1B07-06321E285EB3}"/>
                </a:ext>
              </a:extLst>
            </p:cNvPr>
            <p:cNvSpPr txBox="1">
              <a:spLocks/>
            </p:cNvSpPr>
            <p:nvPr/>
          </p:nvSpPr>
          <p:spPr>
            <a:xfrm>
              <a:off x="6857205" y="4160378"/>
              <a:ext cx="2807665" cy="13210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/>
                <a:t>Front-end with Figma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+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Project Management</a:t>
              </a:r>
              <a:endParaRPr lang="ko-KR" altLang="en-US" sz="1800" dirty="0"/>
            </a:p>
          </p:txBody>
        </p:sp>
        <p:sp>
          <p:nvSpPr>
            <p:cNvPr id="21" name="내용 개체 틀 2">
              <a:extLst>
                <a:ext uri="{FF2B5EF4-FFF2-40B4-BE49-F238E27FC236}">
                  <a16:creationId xmlns:a16="http://schemas.microsoft.com/office/drawing/2014/main" id="{1DE277C7-E9AC-2D22-43ED-79C183AB055D}"/>
                </a:ext>
              </a:extLst>
            </p:cNvPr>
            <p:cNvSpPr txBox="1">
              <a:spLocks/>
            </p:cNvSpPr>
            <p:nvPr/>
          </p:nvSpPr>
          <p:spPr>
            <a:xfrm>
              <a:off x="3564608" y="4795904"/>
              <a:ext cx="2689815" cy="13210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/>
                <a:t>Quantum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Computing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+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Machine Learning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A7937137-87E3-2980-B42A-4E6416D68DB3}"/>
                </a:ext>
              </a:extLst>
            </p:cNvPr>
            <p:cNvSpPr/>
            <p:nvPr/>
          </p:nvSpPr>
          <p:spPr>
            <a:xfrm>
              <a:off x="4362755" y="1542653"/>
              <a:ext cx="1093520" cy="579114"/>
            </a:xfrm>
            <a:prstGeom prst="roundRect">
              <a:avLst/>
            </a:prstGeom>
            <a:solidFill>
              <a:srgbClr val="371D44"/>
            </a:solidFill>
            <a:ln w="38100">
              <a:solidFill>
                <a:srgbClr val="BA9A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공동</a:t>
              </a:r>
              <a:endPara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08E2AF0E-28C3-B089-D4F3-5CE24F202928}"/>
                </a:ext>
              </a:extLst>
            </p:cNvPr>
            <p:cNvSpPr/>
            <p:nvPr/>
          </p:nvSpPr>
          <p:spPr>
            <a:xfrm>
              <a:off x="1011232" y="3390446"/>
              <a:ext cx="1093520" cy="579114"/>
            </a:xfrm>
            <a:prstGeom prst="roundRect">
              <a:avLst/>
            </a:prstGeom>
            <a:solidFill>
              <a:srgbClr val="371D44"/>
            </a:solidFill>
            <a:ln w="38100">
              <a:solidFill>
                <a:srgbClr val="BA9A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창경현</a:t>
              </a:r>
              <a:endPara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4EF49CC0-C6E9-602D-18FA-50764058FB96}"/>
                </a:ext>
              </a:extLst>
            </p:cNvPr>
            <p:cNvSpPr/>
            <p:nvPr/>
          </p:nvSpPr>
          <p:spPr>
            <a:xfrm>
              <a:off x="7714279" y="3390446"/>
              <a:ext cx="1093520" cy="579114"/>
            </a:xfrm>
            <a:prstGeom prst="roundRect">
              <a:avLst/>
            </a:prstGeom>
            <a:solidFill>
              <a:srgbClr val="371D44"/>
            </a:solidFill>
            <a:ln w="38100">
              <a:solidFill>
                <a:srgbClr val="BA9A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이명건</a:t>
              </a:r>
              <a:endPara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54AEFA0-FCDA-1AA0-F256-3727F416512B}"/>
                </a:ext>
              </a:extLst>
            </p:cNvPr>
            <p:cNvSpPr/>
            <p:nvPr/>
          </p:nvSpPr>
          <p:spPr>
            <a:xfrm>
              <a:off x="4362755" y="3927188"/>
              <a:ext cx="1093520" cy="579114"/>
            </a:xfrm>
            <a:prstGeom prst="roundRect">
              <a:avLst/>
            </a:prstGeom>
            <a:solidFill>
              <a:srgbClr val="371D44"/>
            </a:solidFill>
            <a:ln w="38100">
              <a:solidFill>
                <a:srgbClr val="BA9A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한재훈</a:t>
              </a:r>
              <a:endPara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F4B4C6E-D0F5-E548-DEDC-370C1CA23E0E}"/>
              </a:ext>
            </a:extLst>
          </p:cNvPr>
          <p:cNvGrpSpPr/>
          <p:nvPr/>
        </p:nvGrpSpPr>
        <p:grpSpPr>
          <a:xfrm>
            <a:off x="14910585" y="2828836"/>
            <a:ext cx="6486432" cy="4029164"/>
            <a:chOff x="5705568" y="2828836"/>
            <a:chExt cx="6486432" cy="402916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945E4BA-674B-F48D-F387-9A7C3A5A57FF}"/>
                </a:ext>
              </a:extLst>
            </p:cNvPr>
            <p:cNvSpPr txBox="1"/>
            <p:nvPr/>
          </p:nvSpPr>
          <p:spPr>
            <a:xfrm>
              <a:off x="10095296" y="6027003"/>
              <a:ext cx="2096704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dist"/>
              <a:r>
                <a:rPr lang="en-US" altLang="ko-KR" sz="1600" dirty="0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202020752 </a:t>
              </a:r>
              <a:r>
                <a:rPr lang="ko-KR" altLang="en-US" sz="1600" dirty="0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한재훈</a:t>
              </a:r>
              <a:endParaRPr lang="en-US" altLang="ko-KR" sz="16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algn="dist"/>
              <a:r>
                <a:rPr lang="en-US" altLang="ko-KR" sz="1600" dirty="0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202020770 </a:t>
              </a:r>
              <a:r>
                <a:rPr lang="ko-KR" altLang="en-US" sz="1600" dirty="0" err="1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이명건</a:t>
              </a:r>
              <a:endParaRPr lang="ko-KR" altLang="en-US" sz="16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algn="dist"/>
              <a:r>
                <a:rPr lang="en-US" altLang="ko-KR" sz="1600" dirty="0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202020803 </a:t>
              </a:r>
              <a:r>
                <a:rPr lang="ko-KR" altLang="en-US" sz="1600" dirty="0" err="1">
                  <a:solidFill>
                    <a:srgbClr val="EDE6F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창경현</a:t>
              </a:r>
              <a:endParaRPr lang="en-US" altLang="ko-KR" sz="16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F30C78-260E-7B85-81F0-2E7E681167E8}"/>
                </a:ext>
              </a:extLst>
            </p:cNvPr>
            <p:cNvSpPr txBox="1"/>
            <p:nvPr/>
          </p:nvSpPr>
          <p:spPr>
            <a:xfrm flipH="1">
              <a:off x="5705568" y="2828836"/>
              <a:ext cx="6231466" cy="1200329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ko-KR" sz="2800" dirty="0">
                  <a:solidFill>
                    <a:srgbClr val="EDE6F1"/>
                  </a:solidFill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2023 SUMMER MOGAKSO</a:t>
              </a:r>
            </a:p>
            <a:p>
              <a:pPr algn="r">
                <a:spcBef>
                  <a:spcPct val="0"/>
                </a:spcBef>
              </a:pPr>
              <a:r>
                <a:rPr lang="ko-KR" altLang="en-US" sz="4400" dirty="0">
                  <a:solidFill>
                    <a:srgbClr val="BA9ACA"/>
                  </a:solidFill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창창</a:t>
              </a:r>
              <a:r>
                <a:rPr lang="ko-KR" altLang="en-US" sz="4400" dirty="0">
                  <a:solidFill>
                    <a:srgbClr val="EDE6F1"/>
                  </a:solidFill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하고 </a:t>
              </a:r>
              <a:r>
                <a:rPr lang="ko-KR" altLang="en-US" sz="4400" dirty="0">
                  <a:solidFill>
                    <a:srgbClr val="BA9ACA"/>
                  </a:solidFill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훈훈</a:t>
              </a:r>
              <a:r>
                <a:rPr lang="ko-KR" altLang="en-US" sz="4400" dirty="0">
                  <a:solidFill>
                    <a:srgbClr val="EDE6F1"/>
                  </a:solidFill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한 </a:t>
              </a:r>
              <a:r>
                <a:rPr lang="ko-KR" altLang="en-US" sz="4400" dirty="0" err="1">
                  <a:solidFill>
                    <a:srgbClr val="BA9ACA"/>
                  </a:solidFill>
                  <a:latin typeface="a고딕16" panose="02020600000000000000" pitchFamily="18" charset="-127"/>
                  <a:ea typeface="a고딕16" panose="02020600000000000000" pitchFamily="18" charset="-127"/>
                  <a:cs typeface="Times New Roman" panose="02020603050405020304" pitchFamily="18" charset="0"/>
                </a:rPr>
                <a:t>띵거니</a:t>
              </a:r>
              <a:endParaRPr lang="en-US" altLang="ko-KR" sz="4400" dirty="0">
                <a:solidFill>
                  <a:srgbClr val="BA9ACA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762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6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1C4BA2BE-566B-A6E4-4D14-BAD7D94AD06B}"/>
              </a:ext>
            </a:extLst>
          </p:cNvPr>
          <p:cNvSpPr/>
          <p:nvPr/>
        </p:nvSpPr>
        <p:spPr>
          <a:xfrm>
            <a:off x="124278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C0D8BBDE-2D52-5AA8-BE11-D89E629D398F}"/>
              </a:ext>
            </a:extLst>
          </p:cNvPr>
          <p:cNvSpPr/>
          <p:nvPr/>
        </p:nvSpPr>
        <p:spPr>
          <a:xfrm>
            <a:off x="-886445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AA359C41-DAFE-2EF9-DE53-E598A7AF9F74}"/>
              </a:ext>
            </a:extLst>
          </p:cNvPr>
          <p:cNvSpPr/>
          <p:nvPr/>
        </p:nvSpPr>
        <p:spPr>
          <a:xfrm>
            <a:off x="712104" y="0"/>
            <a:ext cx="11353848" cy="6858000"/>
          </a:xfrm>
          <a:custGeom>
            <a:avLst/>
            <a:gdLst>
              <a:gd name="connsiteX0" fmla="*/ 0 w 11353848"/>
              <a:gd name="connsiteY0" fmla="*/ 0 h 6858000"/>
              <a:gd name="connsiteX1" fmla="*/ 4359281 w 11353848"/>
              <a:gd name="connsiteY1" fmla="*/ 0 h 6858000"/>
              <a:gd name="connsiteX2" fmla="*/ 6994567 w 11353848"/>
              <a:gd name="connsiteY2" fmla="*/ 0 h 6858000"/>
              <a:gd name="connsiteX3" fmla="*/ 11353848 w 11353848"/>
              <a:gd name="connsiteY3" fmla="*/ 0 h 6858000"/>
              <a:gd name="connsiteX4" fmla="*/ 9639348 w 11353848"/>
              <a:gd name="connsiteY4" fmla="*/ 6858000 h 6858000"/>
              <a:gd name="connsiteX5" fmla="*/ 5280067 w 11353848"/>
              <a:gd name="connsiteY5" fmla="*/ 6858000 h 6858000"/>
              <a:gd name="connsiteX6" fmla="*/ 4359281 w 11353848"/>
              <a:gd name="connsiteY6" fmla="*/ 6858000 h 6858000"/>
              <a:gd name="connsiteX7" fmla="*/ 0 w 113538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53848" h="6858000">
                <a:moveTo>
                  <a:pt x="0" y="0"/>
                </a:moveTo>
                <a:lnTo>
                  <a:pt x="4359281" y="0"/>
                </a:lnTo>
                <a:lnTo>
                  <a:pt x="6994567" y="0"/>
                </a:lnTo>
                <a:lnTo>
                  <a:pt x="11353848" y="0"/>
                </a:lnTo>
                <a:lnTo>
                  <a:pt x="9639348" y="6858000"/>
                </a:lnTo>
                <a:lnTo>
                  <a:pt x="5280067" y="6858000"/>
                </a:lnTo>
                <a:lnTo>
                  <a:pt x="43592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1B1E9B4-6686-4D9D-3EDA-FB2961DED298}"/>
              </a:ext>
            </a:extLst>
          </p:cNvPr>
          <p:cNvGrpSpPr/>
          <p:nvPr/>
        </p:nvGrpSpPr>
        <p:grpSpPr>
          <a:xfrm>
            <a:off x="-13113927" y="6995594"/>
            <a:ext cx="2027220" cy="609103"/>
            <a:chOff x="858843" y="989478"/>
            <a:chExt cx="8108017" cy="2436157"/>
          </a:xfrm>
        </p:grpSpPr>
        <p:pic>
          <p:nvPicPr>
            <p:cNvPr id="24" name="그림 23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CDCE23F6-AC94-97EF-D6D6-CF05CA5F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95A9C7E-5DB5-724D-03B3-7EFF4E35ADC4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28" name="그림 27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ABB2EB6A-4EF1-613B-4962-5CBB8BFA6C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30" name="그림 29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A038605-3631-9CF8-D75E-B1845AB59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  <p:sp>
        <p:nvSpPr>
          <p:cNvPr id="145" name="자유형: 도형 144">
            <a:extLst>
              <a:ext uri="{FF2B5EF4-FFF2-40B4-BE49-F238E27FC236}">
                <a16:creationId xmlns:a16="http://schemas.microsoft.com/office/drawing/2014/main" id="{1CF094FD-9CA3-9536-1099-92EEADC73218}"/>
              </a:ext>
            </a:extLst>
          </p:cNvPr>
          <p:cNvSpPr/>
          <p:nvPr/>
        </p:nvSpPr>
        <p:spPr>
          <a:xfrm>
            <a:off x="-16568312" y="-9978"/>
            <a:ext cx="13932194" cy="6867978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6F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3A5C82D6-74FB-591C-0B2C-201CB9C84355}"/>
              </a:ext>
            </a:extLst>
          </p:cNvPr>
          <p:cNvGrpSpPr/>
          <p:nvPr/>
        </p:nvGrpSpPr>
        <p:grpSpPr>
          <a:xfrm>
            <a:off x="-13529747" y="223585"/>
            <a:ext cx="9468252" cy="6338980"/>
            <a:chOff x="287139" y="223585"/>
            <a:chExt cx="9468252" cy="6338980"/>
          </a:xfrm>
        </p:grpSpPr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E3EF0780-F274-8424-59DC-0F1C321450E5}"/>
                </a:ext>
              </a:extLst>
            </p:cNvPr>
            <p:cNvSpPr/>
            <p:nvPr/>
          </p:nvSpPr>
          <p:spPr>
            <a:xfrm>
              <a:off x="287139" y="1834019"/>
              <a:ext cx="9241631" cy="1200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제목 1">
              <a:extLst>
                <a:ext uri="{FF2B5EF4-FFF2-40B4-BE49-F238E27FC236}">
                  <a16:creationId xmlns:a16="http://schemas.microsoft.com/office/drawing/2014/main" id="{36AAA254-C4BE-260B-DECB-FB4C9E36935E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</a:rPr>
                <a:t>목표</a:t>
              </a:r>
            </a:p>
          </p:txBody>
        </p:sp>
        <p:sp>
          <p:nvSpPr>
            <p:cNvPr id="149" name="내용 개체 틀 2">
              <a:extLst>
                <a:ext uri="{FF2B5EF4-FFF2-40B4-BE49-F238E27FC236}">
                  <a16:creationId xmlns:a16="http://schemas.microsoft.com/office/drawing/2014/main" id="{5B92A16C-BC74-8B14-2BA1-64590DC4AA11}"/>
                </a:ext>
              </a:extLst>
            </p:cNvPr>
            <p:cNvSpPr txBox="1">
              <a:spLocks/>
            </p:cNvSpPr>
            <p:nvPr/>
          </p:nvSpPr>
          <p:spPr>
            <a:xfrm>
              <a:off x="2663230" y="2094196"/>
              <a:ext cx="4478609" cy="7442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dirty="0">
                  <a:solidFill>
                    <a:srgbClr val="371D44"/>
                  </a:solidFill>
                </a:rPr>
                <a:t>웹 개발의 이해 </a:t>
              </a:r>
              <a:r>
                <a:rPr lang="en-US" altLang="ko-KR" dirty="0">
                  <a:solidFill>
                    <a:srgbClr val="371D44"/>
                  </a:solidFill>
                </a:rPr>
                <a:t>+ </a:t>
              </a:r>
              <a:r>
                <a:rPr lang="ko-KR" altLang="en-US" dirty="0">
                  <a:solidFill>
                    <a:srgbClr val="371D44"/>
                  </a:solidFill>
                </a:rPr>
                <a:t>웹 페이지 개발</a:t>
              </a:r>
              <a:endParaRPr lang="en-US" altLang="ko-KR" dirty="0">
                <a:solidFill>
                  <a:srgbClr val="371D44"/>
                </a:solidFill>
              </a:endParaRPr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957FB9A8-5967-03EB-DFE7-EA3C218B84FA}"/>
                </a:ext>
              </a:extLst>
            </p:cNvPr>
            <p:cNvSpPr/>
            <p:nvPr/>
          </p:nvSpPr>
          <p:spPr>
            <a:xfrm>
              <a:off x="287139" y="3702662"/>
              <a:ext cx="2541708" cy="23458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783C7940-ED3C-9A3A-ED79-1D31A3EA4DA7}"/>
                </a:ext>
              </a:extLst>
            </p:cNvPr>
            <p:cNvSpPr/>
            <p:nvPr/>
          </p:nvSpPr>
          <p:spPr>
            <a:xfrm>
              <a:off x="6990184" y="3647868"/>
              <a:ext cx="2541708" cy="23458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52" name="내용 개체 틀 2">
              <a:extLst>
                <a:ext uri="{FF2B5EF4-FFF2-40B4-BE49-F238E27FC236}">
                  <a16:creationId xmlns:a16="http://schemas.microsoft.com/office/drawing/2014/main" id="{D968CD76-B0BC-8261-3DBF-67806E84D068}"/>
                </a:ext>
              </a:extLst>
            </p:cNvPr>
            <p:cNvSpPr txBox="1">
              <a:spLocks/>
            </p:cNvSpPr>
            <p:nvPr/>
          </p:nvSpPr>
          <p:spPr>
            <a:xfrm>
              <a:off x="287139" y="4216745"/>
              <a:ext cx="2541707" cy="13210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/>
                <a:t>PS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with Python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+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Full Stack Basic</a:t>
              </a:r>
            </a:p>
          </p:txBody>
        </p: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5A2CD791-F490-7C31-1BB0-64AB14764C26}"/>
                </a:ext>
              </a:extLst>
            </p:cNvPr>
            <p:cNvSpPr/>
            <p:nvPr/>
          </p:nvSpPr>
          <p:spPr>
            <a:xfrm>
              <a:off x="3638662" y="4216745"/>
              <a:ext cx="2541708" cy="23458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4" name="내용 개체 틀 2">
              <a:extLst>
                <a:ext uri="{FF2B5EF4-FFF2-40B4-BE49-F238E27FC236}">
                  <a16:creationId xmlns:a16="http://schemas.microsoft.com/office/drawing/2014/main" id="{0E32C648-CB4B-8233-DAC6-36B0DBF2B376}"/>
                </a:ext>
              </a:extLst>
            </p:cNvPr>
            <p:cNvSpPr txBox="1">
              <a:spLocks/>
            </p:cNvSpPr>
            <p:nvPr/>
          </p:nvSpPr>
          <p:spPr>
            <a:xfrm>
              <a:off x="6857205" y="4160378"/>
              <a:ext cx="2807665" cy="13210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/>
                <a:t>Front-end with Figma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+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Project Management</a:t>
              </a:r>
              <a:endParaRPr lang="ko-KR" altLang="en-US" sz="1800" dirty="0"/>
            </a:p>
          </p:txBody>
        </p:sp>
        <p:sp>
          <p:nvSpPr>
            <p:cNvPr id="155" name="내용 개체 틀 2">
              <a:extLst>
                <a:ext uri="{FF2B5EF4-FFF2-40B4-BE49-F238E27FC236}">
                  <a16:creationId xmlns:a16="http://schemas.microsoft.com/office/drawing/2014/main" id="{163843DE-78DD-A20D-5AC1-14F7E18D2EDD}"/>
                </a:ext>
              </a:extLst>
            </p:cNvPr>
            <p:cNvSpPr txBox="1">
              <a:spLocks/>
            </p:cNvSpPr>
            <p:nvPr/>
          </p:nvSpPr>
          <p:spPr>
            <a:xfrm>
              <a:off x="3564608" y="4795904"/>
              <a:ext cx="2689815" cy="13210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/>
                <a:t>Quantum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Computing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+</a:t>
              </a:r>
            </a:p>
            <a:p>
              <a:pPr marL="0" indent="0" algn="ctr">
                <a:buNone/>
              </a:pPr>
              <a:r>
                <a:rPr lang="en-US" altLang="ko-KR" sz="1800" dirty="0"/>
                <a:t>Machine Learning</a:t>
              </a: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DCD0EDD3-4CBB-A534-4E9C-EF5259B61AE4}"/>
                </a:ext>
              </a:extLst>
            </p:cNvPr>
            <p:cNvSpPr/>
            <p:nvPr/>
          </p:nvSpPr>
          <p:spPr>
            <a:xfrm>
              <a:off x="4362755" y="1542653"/>
              <a:ext cx="1093520" cy="579114"/>
            </a:xfrm>
            <a:prstGeom prst="roundRect">
              <a:avLst/>
            </a:prstGeom>
            <a:solidFill>
              <a:srgbClr val="371D44"/>
            </a:solidFill>
            <a:ln w="38100">
              <a:solidFill>
                <a:srgbClr val="BA9A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공동</a:t>
              </a:r>
              <a:endPara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19687D5D-22AA-EB69-C4FD-93FF4FFD4DE9}"/>
                </a:ext>
              </a:extLst>
            </p:cNvPr>
            <p:cNvSpPr/>
            <p:nvPr/>
          </p:nvSpPr>
          <p:spPr>
            <a:xfrm>
              <a:off x="1011232" y="3390446"/>
              <a:ext cx="1093520" cy="579114"/>
            </a:xfrm>
            <a:prstGeom prst="roundRect">
              <a:avLst/>
            </a:prstGeom>
            <a:solidFill>
              <a:srgbClr val="371D44"/>
            </a:solidFill>
            <a:ln w="38100">
              <a:solidFill>
                <a:srgbClr val="BA9A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창경현</a:t>
              </a:r>
              <a:endPara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5496618-15BE-BA18-C846-F15B707B7CCA}"/>
                </a:ext>
              </a:extLst>
            </p:cNvPr>
            <p:cNvSpPr/>
            <p:nvPr/>
          </p:nvSpPr>
          <p:spPr>
            <a:xfrm>
              <a:off x="7714279" y="3390446"/>
              <a:ext cx="1093520" cy="579114"/>
            </a:xfrm>
            <a:prstGeom prst="roundRect">
              <a:avLst/>
            </a:prstGeom>
            <a:solidFill>
              <a:srgbClr val="371D44"/>
            </a:solidFill>
            <a:ln w="38100">
              <a:solidFill>
                <a:srgbClr val="BA9A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이명건</a:t>
              </a:r>
              <a:endPara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79CAB105-11F7-6F80-9F24-C6C4A7385353}"/>
                </a:ext>
              </a:extLst>
            </p:cNvPr>
            <p:cNvSpPr/>
            <p:nvPr/>
          </p:nvSpPr>
          <p:spPr>
            <a:xfrm>
              <a:off x="4362755" y="3927188"/>
              <a:ext cx="1093520" cy="579114"/>
            </a:xfrm>
            <a:prstGeom prst="roundRect">
              <a:avLst/>
            </a:prstGeom>
            <a:solidFill>
              <a:srgbClr val="371D44"/>
            </a:solidFill>
            <a:ln w="38100">
              <a:solidFill>
                <a:srgbClr val="BA9A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한재훈</a:t>
              </a:r>
              <a:endPara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05378D-D504-A768-8F60-9BEF7E3643FA}"/>
              </a:ext>
            </a:extLst>
          </p:cNvPr>
          <p:cNvGrpSpPr/>
          <p:nvPr/>
        </p:nvGrpSpPr>
        <p:grpSpPr>
          <a:xfrm>
            <a:off x="-1866242" y="0"/>
            <a:ext cx="13932194" cy="6858000"/>
            <a:chOff x="-1866242" y="0"/>
            <a:chExt cx="13932194" cy="6858000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639B9647-A3BC-36A9-95B0-F77D0163876E}"/>
                </a:ext>
              </a:extLst>
            </p:cNvPr>
            <p:cNvSpPr/>
            <p:nvPr/>
          </p:nvSpPr>
          <p:spPr>
            <a:xfrm>
              <a:off x="-1866242" y="0"/>
              <a:ext cx="13932194" cy="6858000"/>
            </a:xfrm>
            <a:custGeom>
              <a:avLst/>
              <a:gdLst>
                <a:gd name="connsiteX0" fmla="*/ 0 w 13932194"/>
                <a:gd name="connsiteY0" fmla="*/ 0 h 6858000"/>
                <a:gd name="connsiteX1" fmla="*/ 2578346 w 13932194"/>
                <a:gd name="connsiteY1" fmla="*/ 0 h 6858000"/>
                <a:gd name="connsiteX2" fmla="*/ 4359281 w 13932194"/>
                <a:gd name="connsiteY2" fmla="*/ 0 h 6858000"/>
                <a:gd name="connsiteX3" fmla="*/ 6937627 w 13932194"/>
                <a:gd name="connsiteY3" fmla="*/ 0 h 6858000"/>
                <a:gd name="connsiteX4" fmla="*/ 6994567 w 13932194"/>
                <a:gd name="connsiteY4" fmla="*/ 0 h 6858000"/>
                <a:gd name="connsiteX5" fmla="*/ 9572913 w 13932194"/>
                <a:gd name="connsiteY5" fmla="*/ 0 h 6858000"/>
                <a:gd name="connsiteX6" fmla="*/ 11353848 w 13932194"/>
                <a:gd name="connsiteY6" fmla="*/ 0 h 6858000"/>
                <a:gd name="connsiteX7" fmla="*/ 13932194 w 13932194"/>
                <a:gd name="connsiteY7" fmla="*/ 0 h 6858000"/>
                <a:gd name="connsiteX8" fmla="*/ 12217694 w 13932194"/>
                <a:gd name="connsiteY8" fmla="*/ 6858000 h 6858000"/>
                <a:gd name="connsiteX9" fmla="*/ 9639348 w 13932194"/>
                <a:gd name="connsiteY9" fmla="*/ 6858000 h 6858000"/>
                <a:gd name="connsiteX10" fmla="*/ 7858413 w 13932194"/>
                <a:gd name="connsiteY10" fmla="*/ 6858000 h 6858000"/>
                <a:gd name="connsiteX11" fmla="*/ 6937627 w 13932194"/>
                <a:gd name="connsiteY11" fmla="*/ 6858000 h 6858000"/>
                <a:gd name="connsiteX12" fmla="*/ 5280068 w 13932194"/>
                <a:gd name="connsiteY12" fmla="*/ 6858000 h 6858000"/>
                <a:gd name="connsiteX13" fmla="*/ 4359281 w 13932194"/>
                <a:gd name="connsiteY13" fmla="*/ 6858000 h 6858000"/>
                <a:gd name="connsiteX14" fmla="*/ 2578346 w 13932194"/>
                <a:gd name="connsiteY14" fmla="*/ 6858000 h 6858000"/>
                <a:gd name="connsiteX15" fmla="*/ 0 w 13932194"/>
                <a:gd name="connsiteY1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32194" h="6858000">
                  <a:moveTo>
                    <a:pt x="0" y="0"/>
                  </a:moveTo>
                  <a:lnTo>
                    <a:pt x="2578346" y="0"/>
                  </a:lnTo>
                  <a:lnTo>
                    <a:pt x="4359281" y="0"/>
                  </a:lnTo>
                  <a:lnTo>
                    <a:pt x="6937627" y="0"/>
                  </a:lnTo>
                  <a:lnTo>
                    <a:pt x="6994567" y="0"/>
                  </a:lnTo>
                  <a:lnTo>
                    <a:pt x="9572913" y="0"/>
                  </a:lnTo>
                  <a:lnTo>
                    <a:pt x="11353848" y="0"/>
                  </a:lnTo>
                  <a:lnTo>
                    <a:pt x="13932194" y="0"/>
                  </a:lnTo>
                  <a:lnTo>
                    <a:pt x="12217694" y="6858000"/>
                  </a:lnTo>
                  <a:lnTo>
                    <a:pt x="9639348" y="6858000"/>
                  </a:lnTo>
                  <a:lnTo>
                    <a:pt x="7858413" y="6858000"/>
                  </a:lnTo>
                  <a:lnTo>
                    <a:pt x="6937627" y="6858000"/>
                  </a:lnTo>
                  <a:lnTo>
                    <a:pt x="5280068" y="6858000"/>
                  </a:lnTo>
                  <a:lnTo>
                    <a:pt x="4359281" y="6858000"/>
                  </a:lnTo>
                  <a:lnTo>
                    <a:pt x="257834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CFE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5" name="제목 1">
              <a:extLst>
                <a:ext uri="{FF2B5EF4-FFF2-40B4-BE49-F238E27FC236}">
                  <a16:creationId xmlns:a16="http://schemas.microsoft.com/office/drawing/2014/main" id="{822407DB-D80B-5CEC-25D2-3DF4E2B76540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진행</a:t>
              </a:r>
            </a:p>
          </p:txBody>
        </p: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D77FBD7-CB02-DF7C-3F98-33DE89E55698}"/>
                </a:ext>
              </a:extLst>
            </p:cNvPr>
            <p:cNvGrpSpPr/>
            <p:nvPr/>
          </p:nvGrpSpPr>
          <p:grpSpPr>
            <a:xfrm>
              <a:off x="244446" y="1538149"/>
              <a:ext cx="9420424" cy="5019912"/>
              <a:chOff x="244446" y="6821321"/>
              <a:chExt cx="9420424" cy="5019912"/>
            </a:xfrm>
          </p:grpSpPr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C5C43CAA-C644-A4A6-52CC-B63E3787AE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7139" y="8981330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0" name="사각형: 둥근 모서리 119">
                <a:extLst>
                  <a:ext uri="{FF2B5EF4-FFF2-40B4-BE49-F238E27FC236}">
                    <a16:creationId xmlns:a16="http://schemas.microsoft.com/office/drawing/2014/main" id="{14F1793C-5889-0A04-1357-5E7B51B11D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7139" y="7112687"/>
                <a:ext cx="9241631" cy="120043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내용 개체 틀 2">
                <a:extLst>
                  <a:ext uri="{FF2B5EF4-FFF2-40B4-BE49-F238E27FC236}">
                    <a16:creationId xmlns:a16="http://schemas.microsoft.com/office/drawing/2014/main" id="{82E407C5-B4AC-2F1B-8769-6737C4B81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39" y="9911290"/>
                <a:ext cx="2541707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800" dirty="0"/>
              </a:p>
            </p:txBody>
          </p:sp>
          <p:sp>
            <p:nvSpPr>
              <p:cNvPr id="111" name="내용 개체 틀 2">
                <a:extLst>
                  <a:ext uri="{FF2B5EF4-FFF2-40B4-BE49-F238E27FC236}">
                    <a16:creationId xmlns:a16="http://schemas.microsoft.com/office/drawing/2014/main" id="{0F735B80-2A8A-2303-EE65-17488659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9777095"/>
                <a:ext cx="2596506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ko-KR" altLang="en-US" dirty="0"/>
                  <a:t>알고리즘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기법별</a:t>
                </a:r>
                <a:r>
                  <a:rPr lang="ko-KR" altLang="en-US" dirty="0"/>
                  <a:t> 문제풀이</a:t>
                </a:r>
                <a:endParaRPr lang="en-US" altLang="ko-KR" dirty="0"/>
              </a:p>
            </p:txBody>
          </p:sp>
          <p:sp>
            <p:nvSpPr>
              <p:cNvPr id="112" name="내용 개체 틀 2">
                <a:extLst>
                  <a:ext uri="{FF2B5EF4-FFF2-40B4-BE49-F238E27FC236}">
                    <a16:creationId xmlns:a16="http://schemas.microsoft.com/office/drawing/2014/main" id="{B840F0D3-B9A7-77D2-493D-618E155CB3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446" y="10365126"/>
                <a:ext cx="2658454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500" dirty="0">
                    <a:solidFill>
                      <a:srgbClr val="7030A0"/>
                    </a:solidFill>
                  </a:rPr>
                  <a:t>수학 → </a:t>
                </a:r>
                <a:r>
                  <a:rPr lang="en-US" altLang="ko-KR" sz="1500" dirty="0">
                    <a:solidFill>
                      <a:srgbClr val="7030A0"/>
                    </a:solidFill>
                  </a:rPr>
                  <a:t>Brute Force </a:t>
                </a:r>
              </a:p>
              <a:p>
                <a:pPr marL="0" indent="0" algn="ctr">
                  <a:buNone/>
                </a:pPr>
                <a:r>
                  <a:rPr lang="ko-KR" altLang="en-US" sz="1500" dirty="0">
                    <a:solidFill>
                      <a:srgbClr val="7030A0"/>
                    </a:solidFill>
                  </a:rPr>
                  <a:t>→ </a:t>
                </a:r>
                <a:r>
                  <a:rPr lang="en-US" altLang="ko-KR" sz="1500" dirty="0">
                    <a:solidFill>
                      <a:srgbClr val="7030A0"/>
                    </a:solidFill>
                  </a:rPr>
                  <a:t>Dynamic Programming</a:t>
                </a:r>
              </a:p>
            </p:txBody>
          </p:sp>
          <p:sp>
            <p:nvSpPr>
              <p:cNvPr id="118" name="내용 개체 틀 2">
                <a:extLst>
                  <a:ext uri="{FF2B5EF4-FFF2-40B4-BE49-F238E27FC236}">
                    <a16:creationId xmlns:a16="http://schemas.microsoft.com/office/drawing/2014/main" id="{F3634D55-49DB-56E4-40BB-807878F202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9264963"/>
                <a:ext cx="2596506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dirty="0"/>
                  <a:t>Python Web Scraper</a:t>
                </a:r>
              </a:p>
            </p:txBody>
          </p:sp>
          <p:sp>
            <p:nvSpPr>
              <p:cNvPr id="137" name="내용 개체 틀 2">
                <a:extLst>
                  <a:ext uri="{FF2B5EF4-FFF2-40B4-BE49-F238E27FC236}">
                    <a16:creationId xmlns:a16="http://schemas.microsoft.com/office/drawing/2014/main" id="{1DB3194D-48DE-4EF4-8D8E-7501BC234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435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Web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Cloning</a:t>
                </a:r>
              </a:p>
            </p:txBody>
          </p:sp>
          <p:sp>
            <p:nvSpPr>
              <p:cNvPr id="138" name="내용 개체 틀 2">
                <a:extLst>
                  <a:ext uri="{FF2B5EF4-FFF2-40B4-BE49-F238E27FC236}">
                    <a16:creationId xmlns:a16="http://schemas.microsoft.com/office/drawing/2014/main" id="{80D1173C-A136-89BA-DFE0-C67068146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3520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Concept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Design</a:t>
                </a:r>
              </a:p>
            </p:txBody>
          </p:sp>
          <p:sp>
            <p:nvSpPr>
              <p:cNvPr id="139" name="내용 개체 틀 2">
                <a:extLst>
                  <a:ext uri="{FF2B5EF4-FFF2-40B4-BE49-F238E27FC236}">
                    <a16:creationId xmlns:a16="http://schemas.microsoft.com/office/drawing/2014/main" id="{78D16FC6-228E-C7EC-D42E-6DAD536D5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2672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Web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Design</a:t>
                </a:r>
              </a:p>
            </p:txBody>
          </p:sp>
          <p:sp>
            <p:nvSpPr>
              <p:cNvPr id="140" name="내용 개체 틀 2">
                <a:extLst>
                  <a:ext uri="{FF2B5EF4-FFF2-40B4-BE49-F238E27FC236}">
                    <a16:creationId xmlns:a16="http://schemas.microsoft.com/office/drawing/2014/main" id="{02E43400-BDC6-1AA1-75F7-1F1CD3806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0757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Develop</a:t>
                </a:r>
              </a:p>
            </p:txBody>
          </p:sp>
          <p:sp>
            <p:nvSpPr>
              <p:cNvPr id="123" name="사각형: 둥근 모서리 122">
                <a:extLst>
                  <a:ext uri="{FF2B5EF4-FFF2-40B4-BE49-F238E27FC236}">
                    <a16:creationId xmlns:a16="http://schemas.microsoft.com/office/drawing/2014/main" id="{99FA0739-4B86-CCF0-8CE5-01DB6B4BFC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90184" y="8926536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63F564F-3E75-B299-6941-31E3459286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38662" y="9495413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6" name="내용 개체 틀 2">
                <a:extLst>
                  <a:ext uri="{FF2B5EF4-FFF2-40B4-BE49-F238E27FC236}">
                    <a16:creationId xmlns:a16="http://schemas.microsoft.com/office/drawing/2014/main" id="{C04742D3-7799-AF64-0D65-D54EBEEDC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7205" y="9363624"/>
                <a:ext cx="2807665" cy="17933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800" dirty="0"/>
                  <a:t>기획자 도서 기반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ko-KR" altLang="en-US" sz="1800" dirty="0"/>
                  <a:t>창의성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플랫폼 개념정리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en-US" altLang="ko-KR" sz="1800" dirty="0"/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Figma Tool(Front)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(YouTube, </a:t>
                </a:r>
                <a:r>
                  <a:rPr lang="ko-KR" altLang="en-US" sz="1800" dirty="0"/>
                  <a:t>미디어학과</a:t>
                </a:r>
                <a:r>
                  <a:rPr lang="en-US" altLang="ko-KR" sz="1800" dirty="0"/>
                  <a:t>)</a:t>
                </a:r>
                <a:endParaRPr lang="ko-KR" altLang="en-US" sz="1800" dirty="0"/>
              </a:p>
            </p:txBody>
          </p:sp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043264E6-508F-8A6B-FBD8-2A449DA7C0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2755" y="6821321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공동</a:t>
                </a:r>
                <a:endParaRPr lang="en-US" altLang="ko-KR" sz="24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29" name="사각형: 둥근 모서리 128">
                <a:extLst>
                  <a:ext uri="{FF2B5EF4-FFF2-40B4-BE49-F238E27FC236}">
                    <a16:creationId xmlns:a16="http://schemas.microsoft.com/office/drawing/2014/main" id="{2204AE15-CCDF-DFE2-76B7-99BC6D8DD8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1232" y="8669114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창경현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58B3443B-2F1F-F052-0D18-6B50CA3939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14279" y="8669114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이명건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ACAC2156-E207-E8A3-11FC-D16BF185DB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2755" y="9205856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한재훈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95" name="내용 개체 틀 2">
                <a:extLst>
                  <a:ext uri="{FF2B5EF4-FFF2-40B4-BE49-F238E27FC236}">
                    <a16:creationId xmlns:a16="http://schemas.microsoft.com/office/drawing/2014/main" id="{F486C965-38D3-69EB-DDB1-62E1DAF285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608" y="9941870"/>
                <a:ext cx="2689815" cy="16365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Quantum Computation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with </a:t>
                </a:r>
                <a:r>
                  <a:rPr lang="en-US" altLang="ko-KR" sz="1800" dirty="0" err="1"/>
                  <a:t>PennyLane</a:t>
                </a:r>
                <a:r>
                  <a:rPr lang="en-US" altLang="ko-KR" sz="1800" dirty="0"/>
                  <a:t>, </a:t>
                </a:r>
                <a:r>
                  <a:rPr lang="en-US" altLang="ko-KR" sz="1800" dirty="0" err="1"/>
                  <a:t>Qiskit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en-US" altLang="ko-KR" sz="1800" dirty="0"/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Variational Quantum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8589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6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CD16C501-79A7-CA51-C281-9A7D36351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492" y="2841435"/>
            <a:ext cx="4361374" cy="2453273"/>
          </a:xfrm>
          <a:prstGeom prst="rect">
            <a:avLst/>
          </a:prstGeom>
        </p:spPr>
      </p:pic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1C4BA2BE-566B-A6E4-4D14-BAD7D94AD06B}"/>
              </a:ext>
            </a:extLst>
          </p:cNvPr>
          <p:cNvSpPr/>
          <p:nvPr/>
        </p:nvSpPr>
        <p:spPr>
          <a:xfrm>
            <a:off x="124278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C0D8BBDE-2D52-5AA8-BE11-D89E629D398F}"/>
              </a:ext>
            </a:extLst>
          </p:cNvPr>
          <p:cNvSpPr/>
          <p:nvPr/>
        </p:nvSpPr>
        <p:spPr>
          <a:xfrm>
            <a:off x="-886445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10185DD-678A-E7DB-50CB-221EAC342DC9}"/>
              </a:ext>
            </a:extLst>
          </p:cNvPr>
          <p:cNvGrpSpPr/>
          <p:nvPr/>
        </p:nvGrpSpPr>
        <p:grpSpPr>
          <a:xfrm>
            <a:off x="287139" y="223585"/>
            <a:ext cx="11042068" cy="6338980"/>
            <a:chOff x="287139" y="223585"/>
            <a:chExt cx="11042068" cy="6338980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60ADB320-74B8-54D1-F082-04918F0F2991}"/>
                </a:ext>
              </a:extLst>
            </p:cNvPr>
            <p:cNvSpPr/>
            <p:nvPr/>
          </p:nvSpPr>
          <p:spPr>
            <a:xfrm>
              <a:off x="287139" y="1834019"/>
              <a:ext cx="4843661" cy="47285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제목 1">
              <a:extLst>
                <a:ext uri="{FF2B5EF4-FFF2-40B4-BE49-F238E27FC236}">
                  <a16:creationId xmlns:a16="http://schemas.microsoft.com/office/drawing/2014/main" id="{822407DB-D80B-5CEC-25D2-3DF4E2B76540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결과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1A2F27-881A-7E23-E2C7-8F3C0255F59E}"/>
                </a:ext>
              </a:extLst>
            </p:cNvPr>
            <p:cNvGrpSpPr/>
            <p:nvPr/>
          </p:nvGrpSpPr>
          <p:grpSpPr>
            <a:xfrm>
              <a:off x="5503502" y="4041471"/>
              <a:ext cx="2807665" cy="2345820"/>
              <a:chOff x="6512409" y="3647868"/>
              <a:chExt cx="2807665" cy="234582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187A5F7-6CA2-8AE0-27A5-0B23F347EF2F}"/>
                  </a:ext>
                </a:extLst>
              </p:cNvPr>
              <p:cNvSpPr/>
              <p:nvPr/>
            </p:nvSpPr>
            <p:spPr>
              <a:xfrm>
                <a:off x="6645388" y="3647868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내용 개체 틀 2">
                <a:extLst>
                  <a:ext uri="{FF2B5EF4-FFF2-40B4-BE49-F238E27FC236}">
                    <a16:creationId xmlns:a16="http://schemas.microsoft.com/office/drawing/2014/main" id="{075A1035-597B-CD80-1A3E-0BDA76C31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2409" y="4160378"/>
                <a:ext cx="2807665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Software for Design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(Figma, CSS, etc.)</a:t>
                </a:r>
                <a:endParaRPr lang="ko-KR" altLang="en-US" sz="18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45AFAD-4DF9-47DB-83C1-1CAAD4C964C1}"/>
                </a:ext>
              </a:extLst>
            </p:cNvPr>
            <p:cNvGrpSpPr/>
            <p:nvPr/>
          </p:nvGrpSpPr>
          <p:grpSpPr>
            <a:xfrm>
              <a:off x="8639392" y="2428758"/>
              <a:ext cx="2689815" cy="2345820"/>
              <a:chOff x="3355183" y="4216745"/>
              <a:chExt cx="2689815" cy="2345820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AE4AE36F-C96A-3108-4EAC-DE92594D6B0D}"/>
                  </a:ext>
                </a:extLst>
              </p:cNvPr>
              <p:cNvSpPr/>
              <p:nvPr/>
            </p:nvSpPr>
            <p:spPr>
              <a:xfrm>
                <a:off x="3429237" y="4216745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내용 개체 틀 2">
                <a:extLst>
                  <a:ext uri="{FF2B5EF4-FFF2-40B4-BE49-F238E27FC236}">
                    <a16:creationId xmlns:a16="http://schemas.microsoft.com/office/drawing/2014/main" id="{BA141510-4CDE-64EF-1A55-C45D68D4AA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3" y="4547395"/>
                <a:ext cx="2689815" cy="1936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Hamiltonian Cycle Problem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with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Grover Algorithm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&amp; VQA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705B03A-40E9-00F6-CA6C-C0CEB527236C}"/>
                </a:ext>
              </a:extLst>
            </p:cNvPr>
            <p:cNvGrpSpPr/>
            <p:nvPr/>
          </p:nvGrpSpPr>
          <p:grpSpPr>
            <a:xfrm>
              <a:off x="5626353" y="887240"/>
              <a:ext cx="2596506" cy="2345820"/>
              <a:chOff x="275420" y="3702662"/>
              <a:chExt cx="2596506" cy="234582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085476E-5C6C-DE57-67B1-1577F013C9CA}"/>
                  </a:ext>
                </a:extLst>
              </p:cNvPr>
              <p:cNvSpPr/>
              <p:nvPr/>
            </p:nvSpPr>
            <p:spPr>
              <a:xfrm>
                <a:off x="287139" y="3702662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내용 개체 틀 2">
                <a:extLst>
                  <a:ext uri="{FF2B5EF4-FFF2-40B4-BE49-F238E27FC236}">
                    <a16:creationId xmlns:a16="http://schemas.microsoft.com/office/drawing/2014/main" id="{D29AECF2-B251-4BD9-B710-7A5DEE5BD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39" y="4669016"/>
                <a:ext cx="2541707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800" dirty="0"/>
              </a:p>
            </p:txBody>
          </p:sp>
          <p:sp>
            <p:nvSpPr>
              <p:cNvPr id="37" name="내용 개체 틀 2">
                <a:extLst>
                  <a:ext uri="{FF2B5EF4-FFF2-40B4-BE49-F238E27FC236}">
                    <a16:creationId xmlns:a16="http://schemas.microsoft.com/office/drawing/2014/main" id="{F40CB9AD-D5A5-80A3-9AE9-D5830F2E7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4127052"/>
                <a:ext cx="2596506" cy="17896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Backend with Python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(Flask, </a:t>
                </a:r>
                <a:r>
                  <a:rPr lang="en-US" altLang="ko-KR" sz="1800" dirty="0" err="1">
                    <a:solidFill>
                      <a:srgbClr val="371D44"/>
                    </a:solidFill>
                  </a:rPr>
                  <a:t>PyMySQL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&amp;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PS 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실력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 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향상</a:t>
                </a:r>
                <a:endParaRPr lang="en-US" altLang="ko-KR" sz="1800" dirty="0">
                  <a:solidFill>
                    <a:srgbClr val="371D44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(Backtracking, DP …)</a:t>
                </a:r>
              </a:p>
            </p:txBody>
          </p:sp>
        </p:grpSp>
        <p:sp>
          <p:nvSpPr>
            <p:cNvPr id="42" name="내용 개체 틀 2">
              <a:extLst>
                <a:ext uri="{FF2B5EF4-FFF2-40B4-BE49-F238E27FC236}">
                  <a16:creationId xmlns:a16="http://schemas.microsoft.com/office/drawing/2014/main" id="{11E4B845-B261-75EF-FBFA-6E1A3DC99248}"/>
                </a:ext>
              </a:extLst>
            </p:cNvPr>
            <p:cNvSpPr txBox="1">
              <a:spLocks/>
            </p:cNvSpPr>
            <p:nvPr/>
          </p:nvSpPr>
          <p:spPr>
            <a:xfrm>
              <a:off x="1058045" y="5875072"/>
              <a:ext cx="3192222" cy="5879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solidFill>
                    <a:srgbClr val="371D44"/>
                  </a:solidFill>
                </a:rPr>
                <a:t>웹 개발 </a:t>
              </a:r>
              <a:r>
                <a:rPr lang="ko-KR" altLang="en-US" sz="1800">
                  <a:solidFill>
                    <a:srgbClr val="371D44"/>
                  </a:solidFill>
                </a:rPr>
                <a:t>프로젝트 완성 결과</a:t>
              </a:r>
              <a:endParaRPr lang="en-US" altLang="ko-KR" sz="1800" dirty="0">
                <a:solidFill>
                  <a:srgbClr val="371D44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2790838F-57D8-979F-0E18-26E2E93CD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90" y="2466322"/>
            <a:ext cx="1637372" cy="326358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C1B66BE-B123-FC72-1FBF-E9393314B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085" y="2466322"/>
            <a:ext cx="2166735" cy="3263588"/>
          </a:xfrm>
          <a:prstGeom prst="rect">
            <a:avLst/>
          </a:prstGeom>
        </p:spPr>
      </p:pic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A0B566A-D695-FF9A-E3A6-5BF0D1B9BAC4}"/>
              </a:ext>
            </a:extLst>
          </p:cNvPr>
          <p:cNvSpPr>
            <a:spLocks/>
          </p:cNvSpPr>
          <p:nvPr/>
        </p:nvSpPr>
        <p:spPr>
          <a:xfrm>
            <a:off x="2107396" y="1525070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공동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DDC2798-7BCD-7B94-F0C6-65EAFFD16195}"/>
              </a:ext>
            </a:extLst>
          </p:cNvPr>
          <p:cNvSpPr>
            <a:spLocks/>
          </p:cNvSpPr>
          <p:nvPr/>
        </p:nvSpPr>
        <p:spPr>
          <a:xfrm>
            <a:off x="6360574" y="596809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창경현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DA582F2D-ED52-78DE-A5BE-CF92F964EE77}"/>
              </a:ext>
            </a:extLst>
          </p:cNvPr>
          <p:cNvSpPr>
            <a:spLocks/>
          </p:cNvSpPr>
          <p:nvPr/>
        </p:nvSpPr>
        <p:spPr>
          <a:xfrm>
            <a:off x="6360574" y="3790895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이명건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1A4D3D96-0AE4-2B5A-6A3F-2C8F7DEB7FEF}"/>
              </a:ext>
            </a:extLst>
          </p:cNvPr>
          <p:cNvSpPr>
            <a:spLocks/>
          </p:cNvSpPr>
          <p:nvPr/>
        </p:nvSpPr>
        <p:spPr>
          <a:xfrm>
            <a:off x="9437539" y="2139200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한재훈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70135F9-5AB4-9A0A-211B-395E2C49C1DE}"/>
              </a:ext>
            </a:extLst>
          </p:cNvPr>
          <p:cNvGrpSpPr/>
          <p:nvPr/>
        </p:nvGrpSpPr>
        <p:grpSpPr>
          <a:xfrm>
            <a:off x="-15675714" y="0"/>
            <a:ext cx="13932194" cy="6858000"/>
            <a:chOff x="-1866242" y="0"/>
            <a:chExt cx="13932194" cy="6858000"/>
          </a:xfrm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43A4901-4E7E-E53B-789A-3AE40B06B893}"/>
                </a:ext>
              </a:extLst>
            </p:cNvPr>
            <p:cNvSpPr/>
            <p:nvPr/>
          </p:nvSpPr>
          <p:spPr>
            <a:xfrm>
              <a:off x="-1866242" y="0"/>
              <a:ext cx="13932194" cy="6858000"/>
            </a:xfrm>
            <a:custGeom>
              <a:avLst/>
              <a:gdLst>
                <a:gd name="connsiteX0" fmla="*/ 0 w 13932194"/>
                <a:gd name="connsiteY0" fmla="*/ 0 h 6858000"/>
                <a:gd name="connsiteX1" fmla="*/ 2578346 w 13932194"/>
                <a:gd name="connsiteY1" fmla="*/ 0 h 6858000"/>
                <a:gd name="connsiteX2" fmla="*/ 4359281 w 13932194"/>
                <a:gd name="connsiteY2" fmla="*/ 0 h 6858000"/>
                <a:gd name="connsiteX3" fmla="*/ 6937627 w 13932194"/>
                <a:gd name="connsiteY3" fmla="*/ 0 h 6858000"/>
                <a:gd name="connsiteX4" fmla="*/ 6994567 w 13932194"/>
                <a:gd name="connsiteY4" fmla="*/ 0 h 6858000"/>
                <a:gd name="connsiteX5" fmla="*/ 9572913 w 13932194"/>
                <a:gd name="connsiteY5" fmla="*/ 0 h 6858000"/>
                <a:gd name="connsiteX6" fmla="*/ 11353848 w 13932194"/>
                <a:gd name="connsiteY6" fmla="*/ 0 h 6858000"/>
                <a:gd name="connsiteX7" fmla="*/ 13932194 w 13932194"/>
                <a:gd name="connsiteY7" fmla="*/ 0 h 6858000"/>
                <a:gd name="connsiteX8" fmla="*/ 12217694 w 13932194"/>
                <a:gd name="connsiteY8" fmla="*/ 6858000 h 6858000"/>
                <a:gd name="connsiteX9" fmla="*/ 9639348 w 13932194"/>
                <a:gd name="connsiteY9" fmla="*/ 6858000 h 6858000"/>
                <a:gd name="connsiteX10" fmla="*/ 7858413 w 13932194"/>
                <a:gd name="connsiteY10" fmla="*/ 6858000 h 6858000"/>
                <a:gd name="connsiteX11" fmla="*/ 6937627 w 13932194"/>
                <a:gd name="connsiteY11" fmla="*/ 6858000 h 6858000"/>
                <a:gd name="connsiteX12" fmla="*/ 5280068 w 13932194"/>
                <a:gd name="connsiteY12" fmla="*/ 6858000 h 6858000"/>
                <a:gd name="connsiteX13" fmla="*/ 4359281 w 13932194"/>
                <a:gd name="connsiteY13" fmla="*/ 6858000 h 6858000"/>
                <a:gd name="connsiteX14" fmla="*/ 2578346 w 13932194"/>
                <a:gd name="connsiteY14" fmla="*/ 6858000 h 6858000"/>
                <a:gd name="connsiteX15" fmla="*/ 0 w 13932194"/>
                <a:gd name="connsiteY1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32194" h="6858000">
                  <a:moveTo>
                    <a:pt x="0" y="0"/>
                  </a:moveTo>
                  <a:lnTo>
                    <a:pt x="2578346" y="0"/>
                  </a:lnTo>
                  <a:lnTo>
                    <a:pt x="4359281" y="0"/>
                  </a:lnTo>
                  <a:lnTo>
                    <a:pt x="6937627" y="0"/>
                  </a:lnTo>
                  <a:lnTo>
                    <a:pt x="6994567" y="0"/>
                  </a:lnTo>
                  <a:lnTo>
                    <a:pt x="9572913" y="0"/>
                  </a:lnTo>
                  <a:lnTo>
                    <a:pt x="11353848" y="0"/>
                  </a:lnTo>
                  <a:lnTo>
                    <a:pt x="13932194" y="0"/>
                  </a:lnTo>
                  <a:lnTo>
                    <a:pt x="12217694" y="6858000"/>
                  </a:lnTo>
                  <a:lnTo>
                    <a:pt x="9639348" y="6858000"/>
                  </a:lnTo>
                  <a:lnTo>
                    <a:pt x="7858413" y="6858000"/>
                  </a:lnTo>
                  <a:lnTo>
                    <a:pt x="6937627" y="6858000"/>
                  </a:lnTo>
                  <a:lnTo>
                    <a:pt x="5280068" y="6858000"/>
                  </a:lnTo>
                  <a:lnTo>
                    <a:pt x="4359281" y="6858000"/>
                  </a:lnTo>
                  <a:lnTo>
                    <a:pt x="257834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CFE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5" name="제목 1">
              <a:extLst>
                <a:ext uri="{FF2B5EF4-FFF2-40B4-BE49-F238E27FC236}">
                  <a16:creationId xmlns:a16="http://schemas.microsoft.com/office/drawing/2014/main" id="{0ABCCCD6-C3CB-C7FB-ED03-1C88E02D1DFC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진행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0B519F2E-7CAD-3CFD-136B-B697CD06A9A7}"/>
                </a:ext>
              </a:extLst>
            </p:cNvPr>
            <p:cNvGrpSpPr/>
            <p:nvPr/>
          </p:nvGrpSpPr>
          <p:grpSpPr>
            <a:xfrm>
              <a:off x="244446" y="1538149"/>
              <a:ext cx="9420424" cy="5019912"/>
              <a:chOff x="244446" y="6821321"/>
              <a:chExt cx="9420424" cy="5019912"/>
            </a:xfrm>
          </p:grpSpPr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DB17CB03-289D-A468-407F-32C3CCEAC9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7139" y="8981330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58A47B70-C25B-B80F-6D4C-43D2C6964B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7139" y="7112687"/>
                <a:ext cx="9241631" cy="120043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내용 개체 틀 2">
                <a:extLst>
                  <a:ext uri="{FF2B5EF4-FFF2-40B4-BE49-F238E27FC236}">
                    <a16:creationId xmlns:a16="http://schemas.microsoft.com/office/drawing/2014/main" id="{C9CB3191-D4EA-225B-D8B6-6CA63D381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39" y="9911290"/>
                <a:ext cx="2541707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800" dirty="0"/>
              </a:p>
            </p:txBody>
          </p:sp>
          <p:sp>
            <p:nvSpPr>
              <p:cNvPr id="120" name="내용 개체 틀 2">
                <a:extLst>
                  <a:ext uri="{FF2B5EF4-FFF2-40B4-BE49-F238E27FC236}">
                    <a16:creationId xmlns:a16="http://schemas.microsoft.com/office/drawing/2014/main" id="{EB7A5D2E-8DB5-0442-3266-3D4BF9F77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9777095"/>
                <a:ext cx="2596506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ko-KR" altLang="en-US" dirty="0"/>
                  <a:t>알고리즘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기법별</a:t>
                </a:r>
                <a:r>
                  <a:rPr lang="ko-KR" altLang="en-US" dirty="0"/>
                  <a:t> 문제풀이</a:t>
                </a:r>
                <a:endParaRPr lang="en-US" altLang="ko-KR" dirty="0"/>
              </a:p>
            </p:txBody>
          </p:sp>
          <p:sp>
            <p:nvSpPr>
              <p:cNvPr id="121" name="내용 개체 틀 2">
                <a:extLst>
                  <a:ext uri="{FF2B5EF4-FFF2-40B4-BE49-F238E27FC236}">
                    <a16:creationId xmlns:a16="http://schemas.microsoft.com/office/drawing/2014/main" id="{F804C7B7-541C-A4BC-3C6D-7158CEAFBE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446" y="10365126"/>
                <a:ext cx="2658454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500" dirty="0">
                    <a:solidFill>
                      <a:srgbClr val="7030A0"/>
                    </a:solidFill>
                  </a:rPr>
                  <a:t>수학 → </a:t>
                </a:r>
                <a:r>
                  <a:rPr lang="en-US" altLang="ko-KR" sz="1500" dirty="0">
                    <a:solidFill>
                      <a:srgbClr val="7030A0"/>
                    </a:solidFill>
                  </a:rPr>
                  <a:t>Brute Force </a:t>
                </a:r>
              </a:p>
              <a:p>
                <a:pPr marL="0" indent="0" algn="ctr">
                  <a:buNone/>
                </a:pPr>
                <a:r>
                  <a:rPr lang="ko-KR" altLang="en-US" sz="1500" dirty="0">
                    <a:solidFill>
                      <a:srgbClr val="7030A0"/>
                    </a:solidFill>
                  </a:rPr>
                  <a:t>→ </a:t>
                </a:r>
                <a:r>
                  <a:rPr lang="en-US" altLang="ko-KR" sz="1500" dirty="0">
                    <a:solidFill>
                      <a:srgbClr val="7030A0"/>
                    </a:solidFill>
                  </a:rPr>
                  <a:t>Dynamic Programming</a:t>
                </a:r>
              </a:p>
            </p:txBody>
          </p:sp>
          <p:sp>
            <p:nvSpPr>
              <p:cNvPr id="122" name="내용 개체 틀 2">
                <a:extLst>
                  <a:ext uri="{FF2B5EF4-FFF2-40B4-BE49-F238E27FC236}">
                    <a16:creationId xmlns:a16="http://schemas.microsoft.com/office/drawing/2014/main" id="{7B532ACD-2661-08B4-05BC-31953F685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9264963"/>
                <a:ext cx="2596506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dirty="0"/>
                  <a:t>Python Web Scraper</a:t>
                </a:r>
              </a:p>
            </p:txBody>
          </p:sp>
          <p:sp>
            <p:nvSpPr>
              <p:cNvPr id="123" name="내용 개체 틀 2">
                <a:extLst>
                  <a:ext uri="{FF2B5EF4-FFF2-40B4-BE49-F238E27FC236}">
                    <a16:creationId xmlns:a16="http://schemas.microsoft.com/office/drawing/2014/main" id="{159233F4-6D8F-4564-6575-A5E7CC5A7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435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Web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Cloning</a:t>
                </a:r>
              </a:p>
            </p:txBody>
          </p:sp>
          <p:sp>
            <p:nvSpPr>
              <p:cNvPr id="124" name="내용 개체 틀 2">
                <a:extLst>
                  <a:ext uri="{FF2B5EF4-FFF2-40B4-BE49-F238E27FC236}">
                    <a16:creationId xmlns:a16="http://schemas.microsoft.com/office/drawing/2014/main" id="{50906220-B353-BFFA-BCA7-3DDAC1085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3520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Concept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Design</a:t>
                </a:r>
              </a:p>
            </p:txBody>
          </p:sp>
          <p:sp>
            <p:nvSpPr>
              <p:cNvPr id="125" name="내용 개체 틀 2">
                <a:extLst>
                  <a:ext uri="{FF2B5EF4-FFF2-40B4-BE49-F238E27FC236}">
                    <a16:creationId xmlns:a16="http://schemas.microsoft.com/office/drawing/2014/main" id="{479BFC05-17DE-2B43-4EDF-AE52637BB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2672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Web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Design</a:t>
                </a:r>
              </a:p>
            </p:txBody>
          </p:sp>
          <p:sp>
            <p:nvSpPr>
              <p:cNvPr id="126" name="내용 개체 틀 2">
                <a:extLst>
                  <a:ext uri="{FF2B5EF4-FFF2-40B4-BE49-F238E27FC236}">
                    <a16:creationId xmlns:a16="http://schemas.microsoft.com/office/drawing/2014/main" id="{FBB3405A-2461-29AA-FA8A-A954A88594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0757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Develop</a:t>
                </a:r>
              </a:p>
            </p:txBody>
          </p:sp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B3AC1AD0-0BF8-0D83-CE1D-865AA6CEFB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90184" y="8926536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DAFA3E17-DAC4-6F7A-101B-6035C27A78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38662" y="9495413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내용 개체 틀 2">
                <a:extLst>
                  <a:ext uri="{FF2B5EF4-FFF2-40B4-BE49-F238E27FC236}">
                    <a16:creationId xmlns:a16="http://schemas.microsoft.com/office/drawing/2014/main" id="{8148D249-DF8F-544B-6592-21C854F6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7205" y="9363624"/>
                <a:ext cx="2807665" cy="17933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800" dirty="0"/>
                  <a:t>기획자 도서 기반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ko-KR" altLang="en-US" sz="1800" dirty="0"/>
                  <a:t>창의성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플랫폼 개념정리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en-US" altLang="ko-KR" sz="1800" dirty="0"/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Figma Tool(Front)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(YouTube, </a:t>
                </a:r>
                <a:r>
                  <a:rPr lang="ko-KR" altLang="en-US" sz="1800" dirty="0"/>
                  <a:t>미디어학과</a:t>
                </a:r>
                <a:r>
                  <a:rPr lang="en-US" altLang="ko-KR" sz="1800" dirty="0"/>
                  <a:t>)</a:t>
                </a:r>
                <a:endParaRPr lang="ko-KR" altLang="en-US" sz="1800" dirty="0"/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D68B40F8-CDD0-555A-D6DC-71497E7E13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2755" y="6821321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공동</a:t>
                </a:r>
                <a:endParaRPr lang="en-US" altLang="ko-KR" sz="24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F5F55FBE-19E9-B8C3-BF34-EDEF33045E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1232" y="8669114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창경현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70A9EC89-E14C-E24A-96D5-B76F874D30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14279" y="8669114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이명건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811695B6-BB8A-6919-3F38-6F2B256814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2755" y="9205856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한재훈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4" name="내용 개체 틀 2">
                <a:extLst>
                  <a:ext uri="{FF2B5EF4-FFF2-40B4-BE49-F238E27FC236}">
                    <a16:creationId xmlns:a16="http://schemas.microsoft.com/office/drawing/2014/main" id="{9CDEF4BE-F6F8-F971-02E4-ADD0765B03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608" y="9941870"/>
                <a:ext cx="2689815" cy="16365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Quantum Computation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with </a:t>
                </a:r>
                <a:r>
                  <a:rPr lang="en-US" altLang="ko-KR" sz="1800" dirty="0" err="1"/>
                  <a:t>PennyLane</a:t>
                </a:r>
                <a:r>
                  <a:rPr lang="en-US" altLang="ko-KR" sz="1800" dirty="0"/>
                  <a:t>, </a:t>
                </a:r>
                <a:r>
                  <a:rPr lang="en-US" altLang="ko-KR" sz="1800" dirty="0" err="1"/>
                  <a:t>Qiskit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en-US" altLang="ko-KR" sz="1800" dirty="0"/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Variational Quantum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7106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6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1C4BA2BE-566B-A6E4-4D14-BAD7D94AD06B}"/>
              </a:ext>
            </a:extLst>
          </p:cNvPr>
          <p:cNvSpPr/>
          <p:nvPr/>
        </p:nvSpPr>
        <p:spPr>
          <a:xfrm>
            <a:off x="124278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C0D8BBDE-2D52-5AA8-BE11-D89E629D398F}"/>
              </a:ext>
            </a:extLst>
          </p:cNvPr>
          <p:cNvSpPr/>
          <p:nvPr/>
        </p:nvSpPr>
        <p:spPr>
          <a:xfrm>
            <a:off x="-886445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10185DD-678A-E7DB-50CB-221EAC342DC9}"/>
              </a:ext>
            </a:extLst>
          </p:cNvPr>
          <p:cNvGrpSpPr/>
          <p:nvPr/>
        </p:nvGrpSpPr>
        <p:grpSpPr>
          <a:xfrm>
            <a:off x="287139" y="223585"/>
            <a:ext cx="11042068" cy="6338980"/>
            <a:chOff x="287139" y="223585"/>
            <a:chExt cx="11042068" cy="6338980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60ADB320-74B8-54D1-F082-04918F0F2991}"/>
                </a:ext>
              </a:extLst>
            </p:cNvPr>
            <p:cNvSpPr/>
            <p:nvPr/>
          </p:nvSpPr>
          <p:spPr>
            <a:xfrm>
              <a:off x="287139" y="1834019"/>
              <a:ext cx="4843661" cy="47285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제목 1">
              <a:extLst>
                <a:ext uri="{FF2B5EF4-FFF2-40B4-BE49-F238E27FC236}">
                  <a16:creationId xmlns:a16="http://schemas.microsoft.com/office/drawing/2014/main" id="{822407DB-D80B-5CEC-25D2-3DF4E2B76540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결과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1A2F27-881A-7E23-E2C7-8F3C0255F59E}"/>
                </a:ext>
              </a:extLst>
            </p:cNvPr>
            <p:cNvGrpSpPr/>
            <p:nvPr/>
          </p:nvGrpSpPr>
          <p:grpSpPr>
            <a:xfrm>
              <a:off x="5503502" y="4041471"/>
              <a:ext cx="2807665" cy="2345820"/>
              <a:chOff x="6512409" y="3647868"/>
              <a:chExt cx="2807665" cy="234582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187A5F7-6CA2-8AE0-27A5-0B23F347EF2F}"/>
                  </a:ext>
                </a:extLst>
              </p:cNvPr>
              <p:cNvSpPr/>
              <p:nvPr/>
            </p:nvSpPr>
            <p:spPr>
              <a:xfrm>
                <a:off x="6645388" y="3647868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내용 개체 틀 2">
                <a:extLst>
                  <a:ext uri="{FF2B5EF4-FFF2-40B4-BE49-F238E27FC236}">
                    <a16:creationId xmlns:a16="http://schemas.microsoft.com/office/drawing/2014/main" id="{075A1035-597B-CD80-1A3E-0BDA76C31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2409" y="4160378"/>
                <a:ext cx="2807665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Software for Design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(Figma, CSS, etc.)</a:t>
                </a:r>
                <a:endParaRPr lang="ko-KR" altLang="en-US" sz="18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45AFAD-4DF9-47DB-83C1-1CAAD4C964C1}"/>
                </a:ext>
              </a:extLst>
            </p:cNvPr>
            <p:cNvGrpSpPr/>
            <p:nvPr/>
          </p:nvGrpSpPr>
          <p:grpSpPr>
            <a:xfrm>
              <a:off x="8639392" y="2428758"/>
              <a:ext cx="2689815" cy="2345820"/>
              <a:chOff x="3355183" y="4216745"/>
              <a:chExt cx="2689815" cy="2345820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AE4AE36F-C96A-3108-4EAC-DE92594D6B0D}"/>
                  </a:ext>
                </a:extLst>
              </p:cNvPr>
              <p:cNvSpPr/>
              <p:nvPr/>
            </p:nvSpPr>
            <p:spPr>
              <a:xfrm>
                <a:off x="3429237" y="4216745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내용 개체 틀 2">
                <a:extLst>
                  <a:ext uri="{FF2B5EF4-FFF2-40B4-BE49-F238E27FC236}">
                    <a16:creationId xmlns:a16="http://schemas.microsoft.com/office/drawing/2014/main" id="{BA141510-4CDE-64EF-1A55-C45D68D4AA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3" y="4547395"/>
                <a:ext cx="2689815" cy="1936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Hamiltonian Cycle Problem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with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Grover Algorithm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&amp; VQA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705B03A-40E9-00F6-CA6C-C0CEB527236C}"/>
                </a:ext>
              </a:extLst>
            </p:cNvPr>
            <p:cNvGrpSpPr/>
            <p:nvPr/>
          </p:nvGrpSpPr>
          <p:grpSpPr>
            <a:xfrm>
              <a:off x="5626353" y="887240"/>
              <a:ext cx="2596506" cy="2345820"/>
              <a:chOff x="275420" y="3702662"/>
              <a:chExt cx="2596506" cy="234582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085476E-5C6C-DE57-67B1-1577F013C9CA}"/>
                  </a:ext>
                </a:extLst>
              </p:cNvPr>
              <p:cNvSpPr/>
              <p:nvPr/>
            </p:nvSpPr>
            <p:spPr>
              <a:xfrm>
                <a:off x="287139" y="3702662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내용 개체 틀 2">
                <a:extLst>
                  <a:ext uri="{FF2B5EF4-FFF2-40B4-BE49-F238E27FC236}">
                    <a16:creationId xmlns:a16="http://schemas.microsoft.com/office/drawing/2014/main" id="{D29AECF2-B251-4BD9-B710-7A5DEE5BD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39" y="4669016"/>
                <a:ext cx="2541707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800" dirty="0"/>
              </a:p>
            </p:txBody>
          </p:sp>
          <p:sp>
            <p:nvSpPr>
              <p:cNvPr id="37" name="내용 개체 틀 2">
                <a:extLst>
                  <a:ext uri="{FF2B5EF4-FFF2-40B4-BE49-F238E27FC236}">
                    <a16:creationId xmlns:a16="http://schemas.microsoft.com/office/drawing/2014/main" id="{F40CB9AD-D5A5-80A3-9AE9-D5830F2E7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4127052"/>
                <a:ext cx="2596506" cy="17896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Backend with Python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(Flask, </a:t>
                </a:r>
                <a:r>
                  <a:rPr lang="en-US" altLang="ko-KR" sz="1800" dirty="0" err="1">
                    <a:solidFill>
                      <a:srgbClr val="371D44"/>
                    </a:solidFill>
                  </a:rPr>
                  <a:t>PyMySQL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&amp;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PS 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실력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 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향상</a:t>
                </a:r>
                <a:endParaRPr lang="en-US" altLang="ko-KR" sz="1800" dirty="0">
                  <a:solidFill>
                    <a:srgbClr val="371D44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(Backtracking, DP …)</a:t>
                </a:r>
              </a:p>
            </p:txBody>
          </p:sp>
        </p:grpSp>
        <p:sp>
          <p:nvSpPr>
            <p:cNvPr id="42" name="내용 개체 틀 2">
              <a:extLst>
                <a:ext uri="{FF2B5EF4-FFF2-40B4-BE49-F238E27FC236}">
                  <a16:creationId xmlns:a16="http://schemas.microsoft.com/office/drawing/2014/main" id="{11E4B845-B261-75EF-FBFA-6E1A3DC99248}"/>
                </a:ext>
              </a:extLst>
            </p:cNvPr>
            <p:cNvSpPr txBox="1">
              <a:spLocks/>
            </p:cNvSpPr>
            <p:nvPr/>
          </p:nvSpPr>
          <p:spPr>
            <a:xfrm>
              <a:off x="1058045" y="5875072"/>
              <a:ext cx="3192222" cy="5879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solidFill>
                    <a:srgbClr val="371D44"/>
                  </a:solidFill>
                </a:rPr>
                <a:t>웹 개발 </a:t>
              </a:r>
              <a:r>
                <a:rPr lang="ko-KR" altLang="en-US" sz="1800">
                  <a:solidFill>
                    <a:srgbClr val="371D44"/>
                  </a:solidFill>
                </a:rPr>
                <a:t>프로젝트 완성 결과</a:t>
              </a:r>
              <a:endParaRPr lang="en-US" altLang="ko-KR" sz="1800" dirty="0">
                <a:solidFill>
                  <a:srgbClr val="371D44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2790838F-57D8-979F-0E18-26E2E93CD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90" y="2466322"/>
            <a:ext cx="1637372" cy="326358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C1B66BE-B123-FC72-1FBF-E9393314B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085" y="2466322"/>
            <a:ext cx="2166735" cy="3263588"/>
          </a:xfrm>
          <a:prstGeom prst="rect">
            <a:avLst/>
          </a:prstGeom>
        </p:spPr>
      </p:pic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A0B566A-D695-FF9A-E3A6-5BF0D1B9BAC4}"/>
              </a:ext>
            </a:extLst>
          </p:cNvPr>
          <p:cNvSpPr>
            <a:spLocks/>
          </p:cNvSpPr>
          <p:nvPr/>
        </p:nvSpPr>
        <p:spPr>
          <a:xfrm>
            <a:off x="2107396" y="1525070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공동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DDC2798-7BCD-7B94-F0C6-65EAFFD16195}"/>
              </a:ext>
            </a:extLst>
          </p:cNvPr>
          <p:cNvSpPr>
            <a:spLocks/>
          </p:cNvSpPr>
          <p:nvPr/>
        </p:nvSpPr>
        <p:spPr>
          <a:xfrm>
            <a:off x="6360574" y="596809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창경현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DA582F2D-ED52-78DE-A5BE-CF92F964EE77}"/>
              </a:ext>
            </a:extLst>
          </p:cNvPr>
          <p:cNvSpPr>
            <a:spLocks/>
          </p:cNvSpPr>
          <p:nvPr/>
        </p:nvSpPr>
        <p:spPr>
          <a:xfrm>
            <a:off x="6360574" y="3790895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이명건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1A4D3D96-0AE4-2B5A-6A3F-2C8F7DEB7FEF}"/>
              </a:ext>
            </a:extLst>
          </p:cNvPr>
          <p:cNvSpPr>
            <a:spLocks/>
          </p:cNvSpPr>
          <p:nvPr/>
        </p:nvSpPr>
        <p:spPr>
          <a:xfrm>
            <a:off x="9437539" y="2139200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한재훈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70135F9-5AB4-9A0A-211B-395E2C49C1DE}"/>
              </a:ext>
            </a:extLst>
          </p:cNvPr>
          <p:cNvGrpSpPr/>
          <p:nvPr/>
        </p:nvGrpSpPr>
        <p:grpSpPr>
          <a:xfrm>
            <a:off x="-15675714" y="0"/>
            <a:ext cx="13932194" cy="6858000"/>
            <a:chOff x="-1866242" y="0"/>
            <a:chExt cx="13932194" cy="6858000"/>
          </a:xfrm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43A4901-4E7E-E53B-789A-3AE40B06B893}"/>
                </a:ext>
              </a:extLst>
            </p:cNvPr>
            <p:cNvSpPr/>
            <p:nvPr/>
          </p:nvSpPr>
          <p:spPr>
            <a:xfrm>
              <a:off x="-1866242" y="0"/>
              <a:ext cx="13932194" cy="6858000"/>
            </a:xfrm>
            <a:custGeom>
              <a:avLst/>
              <a:gdLst>
                <a:gd name="connsiteX0" fmla="*/ 0 w 13932194"/>
                <a:gd name="connsiteY0" fmla="*/ 0 h 6858000"/>
                <a:gd name="connsiteX1" fmla="*/ 2578346 w 13932194"/>
                <a:gd name="connsiteY1" fmla="*/ 0 h 6858000"/>
                <a:gd name="connsiteX2" fmla="*/ 4359281 w 13932194"/>
                <a:gd name="connsiteY2" fmla="*/ 0 h 6858000"/>
                <a:gd name="connsiteX3" fmla="*/ 6937627 w 13932194"/>
                <a:gd name="connsiteY3" fmla="*/ 0 h 6858000"/>
                <a:gd name="connsiteX4" fmla="*/ 6994567 w 13932194"/>
                <a:gd name="connsiteY4" fmla="*/ 0 h 6858000"/>
                <a:gd name="connsiteX5" fmla="*/ 9572913 w 13932194"/>
                <a:gd name="connsiteY5" fmla="*/ 0 h 6858000"/>
                <a:gd name="connsiteX6" fmla="*/ 11353848 w 13932194"/>
                <a:gd name="connsiteY6" fmla="*/ 0 h 6858000"/>
                <a:gd name="connsiteX7" fmla="*/ 13932194 w 13932194"/>
                <a:gd name="connsiteY7" fmla="*/ 0 h 6858000"/>
                <a:gd name="connsiteX8" fmla="*/ 12217694 w 13932194"/>
                <a:gd name="connsiteY8" fmla="*/ 6858000 h 6858000"/>
                <a:gd name="connsiteX9" fmla="*/ 9639348 w 13932194"/>
                <a:gd name="connsiteY9" fmla="*/ 6858000 h 6858000"/>
                <a:gd name="connsiteX10" fmla="*/ 7858413 w 13932194"/>
                <a:gd name="connsiteY10" fmla="*/ 6858000 h 6858000"/>
                <a:gd name="connsiteX11" fmla="*/ 6937627 w 13932194"/>
                <a:gd name="connsiteY11" fmla="*/ 6858000 h 6858000"/>
                <a:gd name="connsiteX12" fmla="*/ 5280068 w 13932194"/>
                <a:gd name="connsiteY12" fmla="*/ 6858000 h 6858000"/>
                <a:gd name="connsiteX13" fmla="*/ 4359281 w 13932194"/>
                <a:gd name="connsiteY13" fmla="*/ 6858000 h 6858000"/>
                <a:gd name="connsiteX14" fmla="*/ 2578346 w 13932194"/>
                <a:gd name="connsiteY14" fmla="*/ 6858000 h 6858000"/>
                <a:gd name="connsiteX15" fmla="*/ 0 w 13932194"/>
                <a:gd name="connsiteY1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32194" h="6858000">
                  <a:moveTo>
                    <a:pt x="0" y="0"/>
                  </a:moveTo>
                  <a:lnTo>
                    <a:pt x="2578346" y="0"/>
                  </a:lnTo>
                  <a:lnTo>
                    <a:pt x="4359281" y="0"/>
                  </a:lnTo>
                  <a:lnTo>
                    <a:pt x="6937627" y="0"/>
                  </a:lnTo>
                  <a:lnTo>
                    <a:pt x="6994567" y="0"/>
                  </a:lnTo>
                  <a:lnTo>
                    <a:pt x="9572913" y="0"/>
                  </a:lnTo>
                  <a:lnTo>
                    <a:pt x="11353848" y="0"/>
                  </a:lnTo>
                  <a:lnTo>
                    <a:pt x="13932194" y="0"/>
                  </a:lnTo>
                  <a:lnTo>
                    <a:pt x="12217694" y="6858000"/>
                  </a:lnTo>
                  <a:lnTo>
                    <a:pt x="9639348" y="6858000"/>
                  </a:lnTo>
                  <a:lnTo>
                    <a:pt x="7858413" y="6858000"/>
                  </a:lnTo>
                  <a:lnTo>
                    <a:pt x="6937627" y="6858000"/>
                  </a:lnTo>
                  <a:lnTo>
                    <a:pt x="5280068" y="6858000"/>
                  </a:lnTo>
                  <a:lnTo>
                    <a:pt x="4359281" y="6858000"/>
                  </a:lnTo>
                  <a:lnTo>
                    <a:pt x="257834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CFE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5" name="제목 1">
              <a:extLst>
                <a:ext uri="{FF2B5EF4-FFF2-40B4-BE49-F238E27FC236}">
                  <a16:creationId xmlns:a16="http://schemas.microsoft.com/office/drawing/2014/main" id="{0ABCCCD6-C3CB-C7FB-ED03-1C88E02D1DFC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진행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0B519F2E-7CAD-3CFD-136B-B697CD06A9A7}"/>
                </a:ext>
              </a:extLst>
            </p:cNvPr>
            <p:cNvGrpSpPr/>
            <p:nvPr/>
          </p:nvGrpSpPr>
          <p:grpSpPr>
            <a:xfrm>
              <a:off x="244446" y="1538149"/>
              <a:ext cx="9420424" cy="5019912"/>
              <a:chOff x="244446" y="6821321"/>
              <a:chExt cx="9420424" cy="5019912"/>
            </a:xfrm>
          </p:grpSpPr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DB17CB03-289D-A468-407F-32C3CCEAC9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7139" y="8981330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58A47B70-C25B-B80F-6D4C-43D2C6964B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7139" y="7112687"/>
                <a:ext cx="9241631" cy="120043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내용 개체 틀 2">
                <a:extLst>
                  <a:ext uri="{FF2B5EF4-FFF2-40B4-BE49-F238E27FC236}">
                    <a16:creationId xmlns:a16="http://schemas.microsoft.com/office/drawing/2014/main" id="{C9CB3191-D4EA-225B-D8B6-6CA63D381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39" y="9911290"/>
                <a:ext cx="2541707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800" dirty="0"/>
              </a:p>
            </p:txBody>
          </p:sp>
          <p:sp>
            <p:nvSpPr>
              <p:cNvPr id="120" name="내용 개체 틀 2">
                <a:extLst>
                  <a:ext uri="{FF2B5EF4-FFF2-40B4-BE49-F238E27FC236}">
                    <a16:creationId xmlns:a16="http://schemas.microsoft.com/office/drawing/2014/main" id="{EB7A5D2E-8DB5-0442-3266-3D4BF9F77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9777095"/>
                <a:ext cx="2596506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ko-KR" altLang="en-US" dirty="0"/>
                  <a:t>알고리즘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기법별</a:t>
                </a:r>
                <a:r>
                  <a:rPr lang="ko-KR" altLang="en-US" dirty="0"/>
                  <a:t> 문제풀이</a:t>
                </a:r>
                <a:endParaRPr lang="en-US" altLang="ko-KR" dirty="0"/>
              </a:p>
            </p:txBody>
          </p:sp>
          <p:sp>
            <p:nvSpPr>
              <p:cNvPr id="121" name="내용 개체 틀 2">
                <a:extLst>
                  <a:ext uri="{FF2B5EF4-FFF2-40B4-BE49-F238E27FC236}">
                    <a16:creationId xmlns:a16="http://schemas.microsoft.com/office/drawing/2014/main" id="{F804C7B7-541C-A4BC-3C6D-7158CEAFBE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446" y="10365126"/>
                <a:ext cx="2658454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500" dirty="0">
                    <a:solidFill>
                      <a:srgbClr val="7030A0"/>
                    </a:solidFill>
                  </a:rPr>
                  <a:t>수학 → </a:t>
                </a:r>
                <a:r>
                  <a:rPr lang="en-US" altLang="ko-KR" sz="1500" dirty="0">
                    <a:solidFill>
                      <a:srgbClr val="7030A0"/>
                    </a:solidFill>
                  </a:rPr>
                  <a:t>Brute Force </a:t>
                </a:r>
              </a:p>
              <a:p>
                <a:pPr marL="0" indent="0" algn="ctr">
                  <a:buNone/>
                </a:pPr>
                <a:r>
                  <a:rPr lang="ko-KR" altLang="en-US" sz="1500" dirty="0">
                    <a:solidFill>
                      <a:srgbClr val="7030A0"/>
                    </a:solidFill>
                  </a:rPr>
                  <a:t>→ </a:t>
                </a:r>
                <a:r>
                  <a:rPr lang="en-US" altLang="ko-KR" sz="1500" dirty="0">
                    <a:solidFill>
                      <a:srgbClr val="7030A0"/>
                    </a:solidFill>
                  </a:rPr>
                  <a:t>Dynamic Programming</a:t>
                </a:r>
              </a:p>
            </p:txBody>
          </p:sp>
          <p:sp>
            <p:nvSpPr>
              <p:cNvPr id="122" name="내용 개체 틀 2">
                <a:extLst>
                  <a:ext uri="{FF2B5EF4-FFF2-40B4-BE49-F238E27FC236}">
                    <a16:creationId xmlns:a16="http://schemas.microsoft.com/office/drawing/2014/main" id="{7B532ACD-2661-08B4-05BC-31953F685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9264963"/>
                <a:ext cx="2596506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dirty="0"/>
                  <a:t>Python Web Scraper</a:t>
                </a:r>
              </a:p>
            </p:txBody>
          </p:sp>
          <p:sp>
            <p:nvSpPr>
              <p:cNvPr id="123" name="내용 개체 틀 2">
                <a:extLst>
                  <a:ext uri="{FF2B5EF4-FFF2-40B4-BE49-F238E27FC236}">
                    <a16:creationId xmlns:a16="http://schemas.microsoft.com/office/drawing/2014/main" id="{159233F4-6D8F-4564-6575-A5E7CC5A7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435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Web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Cloning</a:t>
                </a:r>
              </a:p>
            </p:txBody>
          </p:sp>
          <p:sp>
            <p:nvSpPr>
              <p:cNvPr id="124" name="내용 개체 틀 2">
                <a:extLst>
                  <a:ext uri="{FF2B5EF4-FFF2-40B4-BE49-F238E27FC236}">
                    <a16:creationId xmlns:a16="http://schemas.microsoft.com/office/drawing/2014/main" id="{50906220-B353-BFFA-BCA7-3DDAC1085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3520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Concept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Design</a:t>
                </a:r>
              </a:p>
            </p:txBody>
          </p:sp>
          <p:sp>
            <p:nvSpPr>
              <p:cNvPr id="125" name="내용 개체 틀 2">
                <a:extLst>
                  <a:ext uri="{FF2B5EF4-FFF2-40B4-BE49-F238E27FC236}">
                    <a16:creationId xmlns:a16="http://schemas.microsoft.com/office/drawing/2014/main" id="{479BFC05-17DE-2B43-4EDF-AE52637BB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2672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Web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Design</a:t>
                </a:r>
              </a:p>
            </p:txBody>
          </p:sp>
          <p:sp>
            <p:nvSpPr>
              <p:cNvPr id="126" name="내용 개체 틀 2">
                <a:extLst>
                  <a:ext uri="{FF2B5EF4-FFF2-40B4-BE49-F238E27FC236}">
                    <a16:creationId xmlns:a16="http://schemas.microsoft.com/office/drawing/2014/main" id="{FBB3405A-2461-29AA-FA8A-A954A88594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0757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Develop</a:t>
                </a:r>
              </a:p>
            </p:txBody>
          </p:sp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B3AC1AD0-0BF8-0D83-CE1D-865AA6CEFB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90184" y="8926536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DAFA3E17-DAC4-6F7A-101B-6035C27A78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38662" y="9495413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내용 개체 틀 2">
                <a:extLst>
                  <a:ext uri="{FF2B5EF4-FFF2-40B4-BE49-F238E27FC236}">
                    <a16:creationId xmlns:a16="http://schemas.microsoft.com/office/drawing/2014/main" id="{8148D249-DF8F-544B-6592-21C854F6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7205" y="9363624"/>
                <a:ext cx="2807665" cy="17933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800" dirty="0"/>
                  <a:t>기획자 도서 기반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ko-KR" altLang="en-US" sz="1800" dirty="0"/>
                  <a:t>창의성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플랫폼 개념정리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en-US" altLang="ko-KR" sz="1800" dirty="0"/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Figma Tool(Front)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(YouTube, </a:t>
                </a:r>
                <a:r>
                  <a:rPr lang="ko-KR" altLang="en-US" sz="1800" dirty="0"/>
                  <a:t>미디어학과</a:t>
                </a:r>
                <a:r>
                  <a:rPr lang="en-US" altLang="ko-KR" sz="1800" dirty="0"/>
                  <a:t>)</a:t>
                </a:r>
                <a:endParaRPr lang="ko-KR" altLang="en-US" sz="1800" dirty="0"/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D68B40F8-CDD0-555A-D6DC-71497E7E13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2755" y="6821321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공동</a:t>
                </a:r>
                <a:endParaRPr lang="en-US" altLang="ko-KR" sz="24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F5F55FBE-19E9-B8C3-BF34-EDEF33045E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1232" y="8669114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창경현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70A9EC89-E14C-E24A-96D5-B76F874D30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14279" y="8669114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이명건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811695B6-BB8A-6919-3F38-6F2B256814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2755" y="9205856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한재훈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4" name="내용 개체 틀 2">
                <a:extLst>
                  <a:ext uri="{FF2B5EF4-FFF2-40B4-BE49-F238E27FC236}">
                    <a16:creationId xmlns:a16="http://schemas.microsoft.com/office/drawing/2014/main" id="{9CDEF4BE-F6F8-F971-02E4-ADD0765B03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608" y="9941870"/>
                <a:ext cx="2689815" cy="16365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Quantum Computation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with </a:t>
                </a:r>
                <a:r>
                  <a:rPr lang="en-US" altLang="ko-KR" sz="1800" dirty="0" err="1"/>
                  <a:t>PennyLane</a:t>
                </a:r>
                <a:r>
                  <a:rPr lang="en-US" altLang="ko-KR" sz="1800" dirty="0"/>
                  <a:t>, </a:t>
                </a:r>
                <a:r>
                  <a:rPr lang="en-US" altLang="ko-KR" sz="1800" dirty="0" err="1"/>
                  <a:t>Qiskit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en-US" altLang="ko-KR" sz="1800" dirty="0"/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Variational Quantum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Algorithm</a:t>
                </a:r>
              </a:p>
            </p:txBody>
          </p:sp>
        </p:grpSp>
      </p:grpSp>
      <p:pic>
        <p:nvPicPr>
          <p:cNvPr id="136" name="시연영상">
            <a:hlinkClick r:id="" action="ppaction://media"/>
            <a:extLst>
              <a:ext uri="{FF2B5EF4-FFF2-40B4-BE49-F238E27FC236}">
                <a16:creationId xmlns:a16="http://schemas.microsoft.com/office/drawing/2014/main" id="{FBE6AEAB-4D8E-FB84-149E-5A41FA08E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04599" y="1201211"/>
            <a:ext cx="8511950" cy="4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2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67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6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1C4BA2BE-566B-A6E4-4D14-BAD7D94AD06B}"/>
              </a:ext>
            </a:extLst>
          </p:cNvPr>
          <p:cNvSpPr/>
          <p:nvPr/>
        </p:nvSpPr>
        <p:spPr>
          <a:xfrm>
            <a:off x="124278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C0D8BBDE-2D52-5AA8-BE11-D89E629D398F}"/>
              </a:ext>
            </a:extLst>
          </p:cNvPr>
          <p:cNvSpPr/>
          <p:nvPr/>
        </p:nvSpPr>
        <p:spPr>
          <a:xfrm>
            <a:off x="-886445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10185DD-678A-E7DB-50CB-221EAC342DC9}"/>
              </a:ext>
            </a:extLst>
          </p:cNvPr>
          <p:cNvGrpSpPr/>
          <p:nvPr/>
        </p:nvGrpSpPr>
        <p:grpSpPr>
          <a:xfrm>
            <a:off x="287139" y="223585"/>
            <a:ext cx="11042068" cy="6338980"/>
            <a:chOff x="287139" y="223585"/>
            <a:chExt cx="11042068" cy="6338980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60ADB320-74B8-54D1-F082-04918F0F2991}"/>
                </a:ext>
              </a:extLst>
            </p:cNvPr>
            <p:cNvSpPr/>
            <p:nvPr/>
          </p:nvSpPr>
          <p:spPr>
            <a:xfrm>
              <a:off x="287139" y="1834019"/>
              <a:ext cx="4843661" cy="47285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제목 1">
              <a:extLst>
                <a:ext uri="{FF2B5EF4-FFF2-40B4-BE49-F238E27FC236}">
                  <a16:creationId xmlns:a16="http://schemas.microsoft.com/office/drawing/2014/main" id="{822407DB-D80B-5CEC-25D2-3DF4E2B76540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결과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91A2F27-881A-7E23-E2C7-8F3C0255F59E}"/>
                </a:ext>
              </a:extLst>
            </p:cNvPr>
            <p:cNvGrpSpPr/>
            <p:nvPr/>
          </p:nvGrpSpPr>
          <p:grpSpPr>
            <a:xfrm>
              <a:off x="5503502" y="4041471"/>
              <a:ext cx="2807665" cy="2345820"/>
              <a:chOff x="6512409" y="3647868"/>
              <a:chExt cx="2807665" cy="234582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187A5F7-6CA2-8AE0-27A5-0B23F347EF2F}"/>
                  </a:ext>
                </a:extLst>
              </p:cNvPr>
              <p:cNvSpPr/>
              <p:nvPr/>
            </p:nvSpPr>
            <p:spPr>
              <a:xfrm>
                <a:off x="6645388" y="3647868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내용 개체 틀 2">
                <a:extLst>
                  <a:ext uri="{FF2B5EF4-FFF2-40B4-BE49-F238E27FC236}">
                    <a16:creationId xmlns:a16="http://schemas.microsoft.com/office/drawing/2014/main" id="{075A1035-597B-CD80-1A3E-0BDA76C31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2409" y="4160378"/>
                <a:ext cx="2807665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Software for Design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(Figma, CSS, etc.)</a:t>
                </a:r>
                <a:endParaRPr lang="ko-KR" altLang="en-US" sz="18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45AFAD-4DF9-47DB-83C1-1CAAD4C964C1}"/>
                </a:ext>
              </a:extLst>
            </p:cNvPr>
            <p:cNvGrpSpPr/>
            <p:nvPr/>
          </p:nvGrpSpPr>
          <p:grpSpPr>
            <a:xfrm>
              <a:off x="8639392" y="2428758"/>
              <a:ext cx="2689815" cy="2345820"/>
              <a:chOff x="3355183" y="4216745"/>
              <a:chExt cx="2689815" cy="2345820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AE4AE36F-C96A-3108-4EAC-DE92594D6B0D}"/>
                  </a:ext>
                </a:extLst>
              </p:cNvPr>
              <p:cNvSpPr/>
              <p:nvPr/>
            </p:nvSpPr>
            <p:spPr>
              <a:xfrm>
                <a:off x="3429237" y="4216745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내용 개체 틀 2">
                <a:extLst>
                  <a:ext uri="{FF2B5EF4-FFF2-40B4-BE49-F238E27FC236}">
                    <a16:creationId xmlns:a16="http://schemas.microsoft.com/office/drawing/2014/main" id="{BA141510-4CDE-64EF-1A55-C45D68D4AA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3" y="4547395"/>
                <a:ext cx="2689815" cy="1936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Hamiltonian Cycle Problem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with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Grover Algorithm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&amp; VQA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705B03A-40E9-00F6-CA6C-C0CEB527236C}"/>
                </a:ext>
              </a:extLst>
            </p:cNvPr>
            <p:cNvGrpSpPr/>
            <p:nvPr/>
          </p:nvGrpSpPr>
          <p:grpSpPr>
            <a:xfrm>
              <a:off x="5626353" y="887240"/>
              <a:ext cx="2596506" cy="2345820"/>
              <a:chOff x="275420" y="3702662"/>
              <a:chExt cx="2596506" cy="234582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085476E-5C6C-DE57-67B1-1577F013C9CA}"/>
                  </a:ext>
                </a:extLst>
              </p:cNvPr>
              <p:cNvSpPr/>
              <p:nvPr/>
            </p:nvSpPr>
            <p:spPr>
              <a:xfrm>
                <a:off x="287139" y="3702662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내용 개체 틀 2">
                <a:extLst>
                  <a:ext uri="{FF2B5EF4-FFF2-40B4-BE49-F238E27FC236}">
                    <a16:creationId xmlns:a16="http://schemas.microsoft.com/office/drawing/2014/main" id="{D29AECF2-B251-4BD9-B710-7A5DEE5BD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39" y="4669016"/>
                <a:ext cx="2541707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800" dirty="0"/>
              </a:p>
            </p:txBody>
          </p:sp>
          <p:sp>
            <p:nvSpPr>
              <p:cNvPr id="37" name="내용 개체 틀 2">
                <a:extLst>
                  <a:ext uri="{FF2B5EF4-FFF2-40B4-BE49-F238E27FC236}">
                    <a16:creationId xmlns:a16="http://schemas.microsoft.com/office/drawing/2014/main" id="{F40CB9AD-D5A5-80A3-9AE9-D5830F2E7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4127052"/>
                <a:ext cx="2596506" cy="17896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Backend with Python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(Flask, </a:t>
                </a:r>
                <a:r>
                  <a:rPr lang="en-US" altLang="ko-KR" sz="1800" dirty="0" err="1">
                    <a:solidFill>
                      <a:srgbClr val="371D44"/>
                    </a:solidFill>
                  </a:rPr>
                  <a:t>PyMySQL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&amp;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PS 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실력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 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향상</a:t>
                </a:r>
                <a:endParaRPr lang="en-US" altLang="ko-KR" sz="1800" dirty="0">
                  <a:solidFill>
                    <a:srgbClr val="371D44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(Backtracking, DP …)</a:t>
                </a:r>
              </a:p>
            </p:txBody>
          </p:sp>
        </p:grpSp>
        <p:sp>
          <p:nvSpPr>
            <p:cNvPr id="42" name="내용 개체 틀 2">
              <a:extLst>
                <a:ext uri="{FF2B5EF4-FFF2-40B4-BE49-F238E27FC236}">
                  <a16:creationId xmlns:a16="http://schemas.microsoft.com/office/drawing/2014/main" id="{11E4B845-B261-75EF-FBFA-6E1A3DC99248}"/>
                </a:ext>
              </a:extLst>
            </p:cNvPr>
            <p:cNvSpPr txBox="1">
              <a:spLocks/>
            </p:cNvSpPr>
            <p:nvPr/>
          </p:nvSpPr>
          <p:spPr>
            <a:xfrm>
              <a:off x="1058045" y="5875072"/>
              <a:ext cx="3192222" cy="5879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solidFill>
                    <a:srgbClr val="371D44"/>
                  </a:solidFill>
                </a:rPr>
                <a:t>웹 개발 </a:t>
              </a:r>
              <a:r>
                <a:rPr lang="ko-KR" altLang="en-US" sz="1800">
                  <a:solidFill>
                    <a:srgbClr val="371D44"/>
                  </a:solidFill>
                </a:rPr>
                <a:t>프로젝트 완성 결과</a:t>
              </a:r>
              <a:endParaRPr lang="en-US" altLang="ko-KR" sz="1800" dirty="0">
                <a:solidFill>
                  <a:srgbClr val="371D44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2790838F-57D8-979F-0E18-26E2E93C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90" y="2466322"/>
            <a:ext cx="1637372" cy="326358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C1B66BE-B123-FC72-1FBF-E9393314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85" y="2466322"/>
            <a:ext cx="2166735" cy="3263588"/>
          </a:xfrm>
          <a:prstGeom prst="rect">
            <a:avLst/>
          </a:prstGeom>
        </p:spPr>
      </p:pic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A0B566A-D695-FF9A-E3A6-5BF0D1B9BAC4}"/>
              </a:ext>
            </a:extLst>
          </p:cNvPr>
          <p:cNvSpPr>
            <a:spLocks/>
          </p:cNvSpPr>
          <p:nvPr/>
        </p:nvSpPr>
        <p:spPr>
          <a:xfrm>
            <a:off x="2107396" y="1525070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공동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DDC2798-7BCD-7B94-F0C6-65EAFFD16195}"/>
              </a:ext>
            </a:extLst>
          </p:cNvPr>
          <p:cNvSpPr>
            <a:spLocks/>
          </p:cNvSpPr>
          <p:nvPr/>
        </p:nvSpPr>
        <p:spPr>
          <a:xfrm>
            <a:off x="6360574" y="596809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창경현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DA582F2D-ED52-78DE-A5BE-CF92F964EE77}"/>
              </a:ext>
            </a:extLst>
          </p:cNvPr>
          <p:cNvSpPr>
            <a:spLocks/>
          </p:cNvSpPr>
          <p:nvPr/>
        </p:nvSpPr>
        <p:spPr>
          <a:xfrm>
            <a:off x="6360574" y="3790895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이명건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1A4D3D96-0AE4-2B5A-6A3F-2C8F7DEB7FEF}"/>
              </a:ext>
            </a:extLst>
          </p:cNvPr>
          <p:cNvSpPr>
            <a:spLocks/>
          </p:cNvSpPr>
          <p:nvPr/>
        </p:nvSpPr>
        <p:spPr>
          <a:xfrm>
            <a:off x="9437539" y="2139200"/>
            <a:ext cx="1093520" cy="579114"/>
          </a:xfrm>
          <a:prstGeom prst="roundRect">
            <a:avLst/>
          </a:prstGeom>
          <a:solidFill>
            <a:srgbClr val="371D44"/>
          </a:solidFill>
          <a:ln w="38100">
            <a:solidFill>
              <a:srgbClr val="BA9A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한재훈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70135F9-5AB4-9A0A-211B-395E2C49C1DE}"/>
              </a:ext>
            </a:extLst>
          </p:cNvPr>
          <p:cNvGrpSpPr/>
          <p:nvPr/>
        </p:nvGrpSpPr>
        <p:grpSpPr>
          <a:xfrm>
            <a:off x="-15675714" y="0"/>
            <a:ext cx="13932194" cy="6858000"/>
            <a:chOff x="-1866242" y="0"/>
            <a:chExt cx="13932194" cy="6858000"/>
          </a:xfrm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43A4901-4E7E-E53B-789A-3AE40B06B893}"/>
                </a:ext>
              </a:extLst>
            </p:cNvPr>
            <p:cNvSpPr/>
            <p:nvPr/>
          </p:nvSpPr>
          <p:spPr>
            <a:xfrm>
              <a:off x="-1866242" y="0"/>
              <a:ext cx="13932194" cy="6858000"/>
            </a:xfrm>
            <a:custGeom>
              <a:avLst/>
              <a:gdLst>
                <a:gd name="connsiteX0" fmla="*/ 0 w 13932194"/>
                <a:gd name="connsiteY0" fmla="*/ 0 h 6858000"/>
                <a:gd name="connsiteX1" fmla="*/ 2578346 w 13932194"/>
                <a:gd name="connsiteY1" fmla="*/ 0 h 6858000"/>
                <a:gd name="connsiteX2" fmla="*/ 4359281 w 13932194"/>
                <a:gd name="connsiteY2" fmla="*/ 0 h 6858000"/>
                <a:gd name="connsiteX3" fmla="*/ 6937627 w 13932194"/>
                <a:gd name="connsiteY3" fmla="*/ 0 h 6858000"/>
                <a:gd name="connsiteX4" fmla="*/ 6994567 w 13932194"/>
                <a:gd name="connsiteY4" fmla="*/ 0 h 6858000"/>
                <a:gd name="connsiteX5" fmla="*/ 9572913 w 13932194"/>
                <a:gd name="connsiteY5" fmla="*/ 0 h 6858000"/>
                <a:gd name="connsiteX6" fmla="*/ 11353848 w 13932194"/>
                <a:gd name="connsiteY6" fmla="*/ 0 h 6858000"/>
                <a:gd name="connsiteX7" fmla="*/ 13932194 w 13932194"/>
                <a:gd name="connsiteY7" fmla="*/ 0 h 6858000"/>
                <a:gd name="connsiteX8" fmla="*/ 12217694 w 13932194"/>
                <a:gd name="connsiteY8" fmla="*/ 6858000 h 6858000"/>
                <a:gd name="connsiteX9" fmla="*/ 9639348 w 13932194"/>
                <a:gd name="connsiteY9" fmla="*/ 6858000 h 6858000"/>
                <a:gd name="connsiteX10" fmla="*/ 7858413 w 13932194"/>
                <a:gd name="connsiteY10" fmla="*/ 6858000 h 6858000"/>
                <a:gd name="connsiteX11" fmla="*/ 6937627 w 13932194"/>
                <a:gd name="connsiteY11" fmla="*/ 6858000 h 6858000"/>
                <a:gd name="connsiteX12" fmla="*/ 5280068 w 13932194"/>
                <a:gd name="connsiteY12" fmla="*/ 6858000 h 6858000"/>
                <a:gd name="connsiteX13" fmla="*/ 4359281 w 13932194"/>
                <a:gd name="connsiteY13" fmla="*/ 6858000 h 6858000"/>
                <a:gd name="connsiteX14" fmla="*/ 2578346 w 13932194"/>
                <a:gd name="connsiteY14" fmla="*/ 6858000 h 6858000"/>
                <a:gd name="connsiteX15" fmla="*/ 0 w 13932194"/>
                <a:gd name="connsiteY1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32194" h="6858000">
                  <a:moveTo>
                    <a:pt x="0" y="0"/>
                  </a:moveTo>
                  <a:lnTo>
                    <a:pt x="2578346" y="0"/>
                  </a:lnTo>
                  <a:lnTo>
                    <a:pt x="4359281" y="0"/>
                  </a:lnTo>
                  <a:lnTo>
                    <a:pt x="6937627" y="0"/>
                  </a:lnTo>
                  <a:lnTo>
                    <a:pt x="6994567" y="0"/>
                  </a:lnTo>
                  <a:lnTo>
                    <a:pt x="9572913" y="0"/>
                  </a:lnTo>
                  <a:lnTo>
                    <a:pt x="11353848" y="0"/>
                  </a:lnTo>
                  <a:lnTo>
                    <a:pt x="13932194" y="0"/>
                  </a:lnTo>
                  <a:lnTo>
                    <a:pt x="12217694" y="6858000"/>
                  </a:lnTo>
                  <a:lnTo>
                    <a:pt x="9639348" y="6858000"/>
                  </a:lnTo>
                  <a:lnTo>
                    <a:pt x="7858413" y="6858000"/>
                  </a:lnTo>
                  <a:lnTo>
                    <a:pt x="6937627" y="6858000"/>
                  </a:lnTo>
                  <a:lnTo>
                    <a:pt x="5280068" y="6858000"/>
                  </a:lnTo>
                  <a:lnTo>
                    <a:pt x="4359281" y="6858000"/>
                  </a:lnTo>
                  <a:lnTo>
                    <a:pt x="257834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CFE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5" name="제목 1">
              <a:extLst>
                <a:ext uri="{FF2B5EF4-FFF2-40B4-BE49-F238E27FC236}">
                  <a16:creationId xmlns:a16="http://schemas.microsoft.com/office/drawing/2014/main" id="{0ABCCCD6-C3CB-C7FB-ED03-1C88E02D1DFC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진행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0B519F2E-7CAD-3CFD-136B-B697CD06A9A7}"/>
                </a:ext>
              </a:extLst>
            </p:cNvPr>
            <p:cNvGrpSpPr/>
            <p:nvPr/>
          </p:nvGrpSpPr>
          <p:grpSpPr>
            <a:xfrm>
              <a:off x="244446" y="1538149"/>
              <a:ext cx="9420424" cy="5019912"/>
              <a:chOff x="244446" y="6821321"/>
              <a:chExt cx="9420424" cy="5019912"/>
            </a:xfrm>
          </p:grpSpPr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DB17CB03-289D-A468-407F-32C3CCEAC9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7139" y="8981330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58A47B70-C25B-B80F-6D4C-43D2C6964B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7139" y="7112687"/>
                <a:ext cx="9241631" cy="120043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내용 개체 틀 2">
                <a:extLst>
                  <a:ext uri="{FF2B5EF4-FFF2-40B4-BE49-F238E27FC236}">
                    <a16:creationId xmlns:a16="http://schemas.microsoft.com/office/drawing/2014/main" id="{C9CB3191-D4EA-225B-D8B6-6CA63D381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39" y="9911290"/>
                <a:ext cx="2541707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800" dirty="0"/>
              </a:p>
            </p:txBody>
          </p:sp>
          <p:sp>
            <p:nvSpPr>
              <p:cNvPr id="120" name="내용 개체 틀 2">
                <a:extLst>
                  <a:ext uri="{FF2B5EF4-FFF2-40B4-BE49-F238E27FC236}">
                    <a16:creationId xmlns:a16="http://schemas.microsoft.com/office/drawing/2014/main" id="{EB7A5D2E-8DB5-0442-3266-3D4BF9F77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9777095"/>
                <a:ext cx="2596506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ko-KR" altLang="en-US" dirty="0"/>
                  <a:t>알고리즘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기법별</a:t>
                </a:r>
                <a:r>
                  <a:rPr lang="ko-KR" altLang="en-US" dirty="0"/>
                  <a:t> 문제풀이</a:t>
                </a:r>
                <a:endParaRPr lang="en-US" altLang="ko-KR" dirty="0"/>
              </a:p>
            </p:txBody>
          </p:sp>
          <p:sp>
            <p:nvSpPr>
              <p:cNvPr id="121" name="내용 개체 틀 2">
                <a:extLst>
                  <a:ext uri="{FF2B5EF4-FFF2-40B4-BE49-F238E27FC236}">
                    <a16:creationId xmlns:a16="http://schemas.microsoft.com/office/drawing/2014/main" id="{F804C7B7-541C-A4BC-3C6D-7158CEAFBE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446" y="10365126"/>
                <a:ext cx="2658454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500" dirty="0">
                    <a:solidFill>
                      <a:srgbClr val="7030A0"/>
                    </a:solidFill>
                  </a:rPr>
                  <a:t>수학 → </a:t>
                </a:r>
                <a:r>
                  <a:rPr lang="en-US" altLang="ko-KR" sz="1500" dirty="0">
                    <a:solidFill>
                      <a:srgbClr val="7030A0"/>
                    </a:solidFill>
                  </a:rPr>
                  <a:t>Brute Force </a:t>
                </a:r>
              </a:p>
              <a:p>
                <a:pPr marL="0" indent="0" algn="ctr">
                  <a:buNone/>
                </a:pPr>
                <a:r>
                  <a:rPr lang="ko-KR" altLang="en-US" sz="1500" dirty="0">
                    <a:solidFill>
                      <a:srgbClr val="7030A0"/>
                    </a:solidFill>
                  </a:rPr>
                  <a:t>→ </a:t>
                </a:r>
                <a:r>
                  <a:rPr lang="en-US" altLang="ko-KR" sz="1500" dirty="0">
                    <a:solidFill>
                      <a:srgbClr val="7030A0"/>
                    </a:solidFill>
                  </a:rPr>
                  <a:t>Dynamic Programming</a:t>
                </a:r>
              </a:p>
            </p:txBody>
          </p:sp>
          <p:sp>
            <p:nvSpPr>
              <p:cNvPr id="122" name="내용 개체 틀 2">
                <a:extLst>
                  <a:ext uri="{FF2B5EF4-FFF2-40B4-BE49-F238E27FC236}">
                    <a16:creationId xmlns:a16="http://schemas.microsoft.com/office/drawing/2014/main" id="{7B532ACD-2661-08B4-05BC-31953F685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9264963"/>
                <a:ext cx="2596506" cy="5879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a고딕17" panose="02020600000000000000" pitchFamily="18" charset="-127"/>
                    <a:ea typeface="a고딕17" panose="02020600000000000000" pitchFamily="18" charset="-127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dirty="0"/>
                  <a:t>Python Web Scraper</a:t>
                </a:r>
              </a:p>
            </p:txBody>
          </p:sp>
          <p:sp>
            <p:nvSpPr>
              <p:cNvPr id="123" name="내용 개체 틀 2">
                <a:extLst>
                  <a:ext uri="{FF2B5EF4-FFF2-40B4-BE49-F238E27FC236}">
                    <a16:creationId xmlns:a16="http://schemas.microsoft.com/office/drawing/2014/main" id="{159233F4-6D8F-4564-6575-A5E7CC5A7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435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Web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Cloning</a:t>
                </a:r>
              </a:p>
            </p:txBody>
          </p:sp>
          <p:sp>
            <p:nvSpPr>
              <p:cNvPr id="124" name="내용 개체 틀 2">
                <a:extLst>
                  <a:ext uri="{FF2B5EF4-FFF2-40B4-BE49-F238E27FC236}">
                    <a16:creationId xmlns:a16="http://schemas.microsoft.com/office/drawing/2014/main" id="{50906220-B353-BFFA-BCA7-3DDAC1085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3520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Concept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Design</a:t>
                </a:r>
              </a:p>
            </p:txBody>
          </p:sp>
          <p:sp>
            <p:nvSpPr>
              <p:cNvPr id="125" name="내용 개체 틀 2">
                <a:extLst>
                  <a:ext uri="{FF2B5EF4-FFF2-40B4-BE49-F238E27FC236}">
                    <a16:creationId xmlns:a16="http://schemas.microsoft.com/office/drawing/2014/main" id="{479BFC05-17DE-2B43-4EDF-AE52637BB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2672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Web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Design</a:t>
                </a:r>
              </a:p>
            </p:txBody>
          </p:sp>
          <p:sp>
            <p:nvSpPr>
              <p:cNvPr id="126" name="내용 개체 틀 2">
                <a:extLst>
                  <a:ext uri="{FF2B5EF4-FFF2-40B4-BE49-F238E27FC236}">
                    <a16:creationId xmlns:a16="http://schemas.microsoft.com/office/drawing/2014/main" id="{FBB3405A-2461-29AA-FA8A-A954A88594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0757" y="7387908"/>
                <a:ext cx="1586484" cy="7442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dirty="0">
                    <a:solidFill>
                      <a:srgbClr val="371D44"/>
                    </a:solidFill>
                  </a:rPr>
                  <a:t>Develop</a:t>
                </a:r>
              </a:p>
            </p:txBody>
          </p:sp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B3AC1AD0-0BF8-0D83-CE1D-865AA6CEFB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90184" y="8926536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DAFA3E17-DAC4-6F7A-101B-6035C27A78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38662" y="9495413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내용 개체 틀 2">
                <a:extLst>
                  <a:ext uri="{FF2B5EF4-FFF2-40B4-BE49-F238E27FC236}">
                    <a16:creationId xmlns:a16="http://schemas.microsoft.com/office/drawing/2014/main" id="{8148D249-DF8F-544B-6592-21C854F6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7205" y="9363624"/>
                <a:ext cx="2807665" cy="17933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800" dirty="0"/>
                  <a:t>기획자 도서 기반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ko-KR" altLang="en-US" sz="1800" dirty="0"/>
                  <a:t>창의성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플랫폼 개념정리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en-US" altLang="ko-KR" sz="1800" dirty="0"/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Figma Tool(Front)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(YouTube, </a:t>
                </a:r>
                <a:r>
                  <a:rPr lang="ko-KR" altLang="en-US" sz="1800" dirty="0"/>
                  <a:t>미디어학과</a:t>
                </a:r>
                <a:r>
                  <a:rPr lang="en-US" altLang="ko-KR" sz="1800" dirty="0"/>
                  <a:t>)</a:t>
                </a:r>
                <a:endParaRPr lang="ko-KR" altLang="en-US" sz="1800" dirty="0"/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D68B40F8-CDD0-555A-D6DC-71497E7E13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2755" y="6821321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공동</a:t>
                </a:r>
                <a:endParaRPr lang="en-US" altLang="ko-KR" sz="24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F5F55FBE-19E9-B8C3-BF34-EDEF33045E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1232" y="8669114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창경현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70A9EC89-E14C-E24A-96D5-B76F874D30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14279" y="8669114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이명건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811695B6-BB8A-6919-3F38-6F2B256814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2755" y="9205856"/>
                <a:ext cx="1093520" cy="579114"/>
              </a:xfrm>
              <a:prstGeom prst="roundRect">
                <a:avLst/>
              </a:prstGeom>
              <a:solidFill>
                <a:srgbClr val="371D44"/>
              </a:solidFill>
              <a:ln w="38100">
                <a:solidFill>
                  <a:srgbClr val="BA9A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한재훈</a:t>
                </a:r>
                <a:endParaRPr lang="en-US" altLang="ko-KR" sz="2000" dirty="0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4" name="내용 개체 틀 2">
                <a:extLst>
                  <a:ext uri="{FF2B5EF4-FFF2-40B4-BE49-F238E27FC236}">
                    <a16:creationId xmlns:a16="http://schemas.microsoft.com/office/drawing/2014/main" id="{9CDEF4BE-F6F8-F971-02E4-ADD0765B03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608" y="9941870"/>
                <a:ext cx="2689815" cy="16365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Quantum Computation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with </a:t>
                </a:r>
                <a:r>
                  <a:rPr lang="en-US" altLang="ko-KR" sz="1800" dirty="0" err="1"/>
                  <a:t>PennyLane</a:t>
                </a:r>
                <a:r>
                  <a:rPr lang="en-US" altLang="ko-KR" sz="1800" dirty="0"/>
                  <a:t>, </a:t>
                </a:r>
                <a:r>
                  <a:rPr lang="en-US" altLang="ko-KR" sz="1800" dirty="0" err="1"/>
                  <a:t>Qiskit</a:t>
                </a:r>
                <a:endParaRPr lang="en-US" altLang="ko-KR" sz="1800" dirty="0"/>
              </a:p>
              <a:p>
                <a:pPr marL="0" indent="0" algn="ctr">
                  <a:buNone/>
                </a:pPr>
                <a:r>
                  <a:rPr lang="en-US" altLang="ko-KR" sz="1800" dirty="0"/>
                  <a:t>+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Variational Quantum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379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6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제목 1">
            <a:extLst>
              <a:ext uri="{FF2B5EF4-FFF2-40B4-BE49-F238E27FC236}">
                <a16:creationId xmlns:a16="http://schemas.microsoft.com/office/drawing/2014/main" id="{92E11701-0EFA-AE45-CDF1-3307298D2437}"/>
              </a:ext>
            </a:extLst>
          </p:cNvPr>
          <p:cNvSpPr txBox="1">
            <a:spLocks/>
          </p:cNvSpPr>
          <p:nvPr/>
        </p:nvSpPr>
        <p:spPr>
          <a:xfrm>
            <a:off x="513760" y="223585"/>
            <a:ext cx="92416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j-cs"/>
              </a:defRPr>
            </a:lvl1pPr>
          </a:lstStyle>
          <a:p>
            <a:pPr algn="l"/>
            <a:r>
              <a:rPr lang="ko-KR" altLang="en-US" sz="5400" dirty="0">
                <a:solidFill>
                  <a:srgbClr val="371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향후 계획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DD1254B-2548-B660-34EB-86BF10FC97DA}"/>
              </a:ext>
            </a:extLst>
          </p:cNvPr>
          <p:cNvGrpSpPr/>
          <p:nvPr/>
        </p:nvGrpSpPr>
        <p:grpSpPr>
          <a:xfrm>
            <a:off x="1275543" y="3390446"/>
            <a:ext cx="2541708" cy="2658036"/>
            <a:chOff x="1779803" y="3390446"/>
            <a:chExt cx="2541708" cy="2658036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3BBBCA44-D9F7-C256-36F9-5DD366B46EE1}"/>
                </a:ext>
              </a:extLst>
            </p:cNvPr>
            <p:cNvSpPr/>
            <p:nvPr/>
          </p:nvSpPr>
          <p:spPr>
            <a:xfrm>
              <a:off x="1779803" y="3702662"/>
              <a:ext cx="2541708" cy="23458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내용 개체 틀 2">
              <a:extLst>
                <a:ext uri="{FF2B5EF4-FFF2-40B4-BE49-F238E27FC236}">
                  <a16:creationId xmlns:a16="http://schemas.microsoft.com/office/drawing/2014/main" id="{89DC5866-6637-B2DC-B3D9-70E77FDAECC2}"/>
                </a:ext>
              </a:extLst>
            </p:cNvPr>
            <p:cNvSpPr txBox="1">
              <a:spLocks/>
            </p:cNvSpPr>
            <p:nvPr/>
          </p:nvSpPr>
          <p:spPr>
            <a:xfrm>
              <a:off x="2528303" y="3390446"/>
              <a:ext cx="1041527" cy="541428"/>
            </a:xfrm>
            <a:prstGeom prst="rect">
              <a:avLst/>
            </a:prstGeom>
            <a:solidFill>
              <a:srgbClr val="371D44"/>
            </a:solidFill>
            <a:ln w="38100">
              <a:solidFill>
                <a:srgbClr val="371D44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000" dirty="0" err="1">
                  <a:solidFill>
                    <a:schemeClr val="bg1"/>
                  </a:solidFill>
                </a:rPr>
                <a:t>창경현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3130A40-5DB9-AA48-5C8D-7935936EFBA3}"/>
              </a:ext>
            </a:extLst>
          </p:cNvPr>
          <p:cNvSpPr/>
          <p:nvPr/>
        </p:nvSpPr>
        <p:spPr>
          <a:xfrm>
            <a:off x="8138052" y="3647868"/>
            <a:ext cx="2541708" cy="23458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371D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666C397D-8415-AB69-AE7A-EDEDB610C10B}"/>
              </a:ext>
            </a:extLst>
          </p:cNvPr>
          <p:cNvSpPr txBox="1">
            <a:spLocks/>
          </p:cNvSpPr>
          <p:nvPr/>
        </p:nvSpPr>
        <p:spPr>
          <a:xfrm>
            <a:off x="8833197" y="3390446"/>
            <a:ext cx="1041527" cy="541428"/>
          </a:xfrm>
          <a:prstGeom prst="rect">
            <a:avLst/>
          </a:prstGeom>
          <a:solidFill>
            <a:srgbClr val="371D44"/>
          </a:solidFill>
          <a:ln w="38100">
            <a:solidFill>
              <a:srgbClr val="371D4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err="1">
                <a:solidFill>
                  <a:schemeClr val="bg1"/>
                </a:solidFill>
              </a:rPr>
              <a:t>이명건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A4E5C2A8-4BBF-E4E7-AEC2-235E9D1F694D}"/>
              </a:ext>
            </a:extLst>
          </p:cNvPr>
          <p:cNvSpPr txBox="1">
            <a:spLocks/>
          </p:cNvSpPr>
          <p:nvPr/>
        </p:nvSpPr>
        <p:spPr>
          <a:xfrm>
            <a:off x="1779803" y="4669016"/>
            <a:ext cx="2541707" cy="1321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1800" dirty="0"/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DD7AD8E0-9F86-FC56-D4C3-5FA2CDF99E04}"/>
              </a:ext>
            </a:extLst>
          </p:cNvPr>
          <p:cNvSpPr txBox="1">
            <a:spLocks/>
          </p:cNvSpPr>
          <p:nvPr/>
        </p:nvSpPr>
        <p:spPr>
          <a:xfrm>
            <a:off x="8005073" y="4264107"/>
            <a:ext cx="2807665" cy="1321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복수전공</a:t>
            </a:r>
            <a:r>
              <a:rPr lang="en-US" altLang="ko-KR" sz="1800" dirty="0"/>
              <a:t>(</a:t>
            </a:r>
            <a:r>
              <a:rPr lang="ko-KR" altLang="en-US" sz="1800" dirty="0"/>
              <a:t>미디어학과</a:t>
            </a:r>
            <a:r>
              <a:rPr lang="en-US" altLang="ko-KR" sz="1800" dirty="0"/>
              <a:t>)</a:t>
            </a:r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r>
              <a:rPr lang="en-US" altLang="ko-KR" sz="1800" dirty="0"/>
              <a:t>NAVER CLOUD</a:t>
            </a:r>
          </a:p>
          <a:p>
            <a:pPr marL="0" indent="0" algn="ctr">
              <a:buNone/>
            </a:pPr>
            <a:r>
              <a:rPr lang="en-US" altLang="ko-KR" sz="1800" dirty="0"/>
              <a:t>Internship </a:t>
            </a:r>
            <a:r>
              <a:rPr lang="ko-KR" altLang="en-US" sz="1800" dirty="0"/>
              <a:t>지원</a:t>
            </a: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779F6113-4C68-C119-3F03-98A01F92D43F}"/>
              </a:ext>
            </a:extLst>
          </p:cNvPr>
          <p:cNvGrpSpPr/>
          <p:nvPr/>
        </p:nvGrpSpPr>
        <p:grpSpPr>
          <a:xfrm>
            <a:off x="4637895" y="3993393"/>
            <a:ext cx="2689815" cy="2569172"/>
            <a:chOff x="4847847" y="3993393"/>
            <a:chExt cx="2689815" cy="2569172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7BD3E159-37AB-0A15-070B-1DC9F1D2B55E}"/>
                </a:ext>
              </a:extLst>
            </p:cNvPr>
            <p:cNvSpPr/>
            <p:nvPr/>
          </p:nvSpPr>
          <p:spPr>
            <a:xfrm>
              <a:off x="4921901" y="4216745"/>
              <a:ext cx="2541708" cy="23458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내용 개체 틀 2">
              <a:extLst>
                <a:ext uri="{FF2B5EF4-FFF2-40B4-BE49-F238E27FC236}">
                  <a16:creationId xmlns:a16="http://schemas.microsoft.com/office/drawing/2014/main" id="{9FECA864-E2F5-2138-0ED3-52FD39B45289}"/>
                </a:ext>
              </a:extLst>
            </p:cNvPr>
            <p:cNvSpPr txBox="1">
              <a:spLocks/>
            </p:cNvSpPr>
            <p:nvPr/>
          </p:nvSpPr>
          <p:spPr>
            <a:xfrm>
              <a:off x="4847847" y="4700766"/>
              <a:ext cx="2689815" cy="16365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/>
                <a:t>학생설계전공 신청</a:t>
              </a:r>
              <a:endParaRPr lang="en-US" altLang="ko-KR" sz="1800" dirty="0"/>
            </a:p>
            <a:p>
              <a:pPr marL="0" indent="0" algn="ctr">
                <a:buNone/>
              </a:pPr>
              <a:r>
                <a:rPr lang="en-US" altLang="ko-KR" sz="1800" dirty="0"/>
                <a:t>(</a:t>
              </a:r>
              <a:r>
                <a:rPr lang="ko-KR" altLang="en-US" sz="1800" dirty="0"/>
                <a:t>양자컴퓨팅 및 계산이론</a:t>
              </a:r>
              <a:r>
                <a:rPr lang="en-US" altLang="ko-KR" sz="1800" dirty="0"/>
                <a:t>)</a:t>
              </a:r>
            </a:p>
            <a:p>
              <a:pPr marL="0" indent="0" algn="ctr">
                <a:buNone/>
              </a:pPr>
              <a:endParaRPr lang="en-US" altLang="ko-KR" sz="1800" dirty="0"/>
            </a:p>
            <a:p>
              <a:pPr marL="0" indent="0" algn="ctr">
                <a:buNone/>
              </a:pPr>
              <a:r>
                <a:rPr lang="ko-KR" altLang="en-US" sz="1800" dirty="0"/>
                <a:t>양자대학원 진학</a:t>
              </a:r>
              <a:endParaRPr lang="en-US" altLang="ko-KR" sz="1800" dirty="0"/>
            </a:p>
          </p:txBody>
        </p:sp>
        <p:sp>
          <p:nvSpPr>
            <p:cNvPr id="70" name="내용 개체 틀 2">
              <a:extLst>
                <a:ext uri="{FF2B5EF4-FFF2-40B4-BE49-F238E27FC236}">
                  <a16:creationId xmlns:a16="http://schemas.microsoft.com/office/drawing/2014/main" id="{D53FDA68-FBDB-8653-1F1E-20F2319751E7}"/>
                </a:ext>
              </a:extLst>
            </p:cNvPr>
            <p:cNvSpPr txBox="1">
              <a:spLocks/>
            </p:cNvSpPr>
            <p:nvPr/>
          </p:nvSpPr>
          <p:spPr>
            <a:xfrm>
              <a:off x="5671991" y="3993393"/>
              <a:ext cx="1041527" cy="541428"/>
            </a:xfrm>
            <a:prstGeom prst="rect">
              <a:avLst/>
            </a:prstGeom>
            <a:solidFill>
              <a:srgbClr val="371D44"/>
            </a:solidFill>
            <a:ln w="38100">
              <a:solidFill>
                <a:srgbClr val="371D44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chemeClr val="bg1"/>
                  </a:solidFill>
                </a:rPr>
                <a:t>한재훈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E13A8C0E-91D8-8636-A1B7-2F4C194350EB}"/>
              </a:ext>
            </a:extLst>
          </p:cNvPr>
          <p:cNvSpPr txBox="1">
            <a:spLocks/>
          </p:cNvSpPr>
          <p:nvPr/>
        </p:nvSpPr>
        <p:spPr>
          <a:xfrm>
            <a:off x="1263824" y="4044194"/>
            <a:ext cx="2596506" cy="1830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a고딕17" panose="02020600000000000000" pitchFamily="18" charset="-127"/>
                <a:ea typeface="a고딕17" panose="02020600000000000000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고딕17" panose="02020600000000000000" pitchFamily="18" charset="-127"/>
                <a:ea typeface="a고딕17" panose="02020600000000000000" pitchFamily="18" charset="-12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고딕17" panose="02020600000000000000" pitchFamily="18" charset="-127"/>
                <a:ea typeface="a고딕17" panose="02020600000000000000" pitchFamily="18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고딕17" panose="02020600000000000000" pitchFamily="18" charset="-127"/>
                <a:ea typeface="a고딕17" panose="02020600000000000000" pitchFamily="18" charset="-12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고딕17" panose="02020600000000000000" pitchFamily="18" charset="-127"/>
                <a:ea typeface="a고딕17" panose="02020600000000000000" pitchFamily="18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백준 </a:t>
            </a:r>
            <a:r>
              <a:rPr lang="en-US" altLang="ko-KR" dirty="0" err="1"/>
              <a:t>code.plus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문제집 정복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3-1</a:t>
            </a:r>
            <a:r>
              <a:rPr lang="ko-KR" altLang="en-US" dirty="0"/>
              <a:t>학기 </a:t>
            </a:r>
            <a:endParaRPr lang="en-US" altLang="ko-KR" dirty="0"/>
          </a:p>
          <a:p>
            <a:r>
              <a:rPr lang="ko-KR" altLang="en-US" dirty="0"/>
              <a:t>기계학습</a:t>
            </a:r>
            <a:r>
              <a:rPr lang="en-US" altLang="ko-KR" dirty="0"/>
              <a:t>, </a:t>
            </a:r>
            <a:r>
              <a:rPr lang="ko-KR" altLang="en-US" dirty="0"/>
              <a:t>인공지능</a:t>
            </a:r>
            <a:endParaRPr lang="en-US" altLang="ko-KR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2B5D975-DA86-ABFB-8AB3-5CE4240FFA57}"/>
              </a:ext>
            </a:extLst>
          </p:cNvPr>
          <p:cNvSpPr/>
          <p:nvPr/>
        </p:nvSpPr>
        <p:spPr>
          <a:xfrm>
            <a:off x="994428" y="1813187"/>
            <a:ext cx="10203142" cy="12004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371D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93274C15-588E-D8F2-4BE4-939EB9A857E7}"/>
              </a:ext>
            </a:extLst>
          </p:cNvPr>
          <p:cNvSpPr txBox="1">
            <a:spLocks/>
          </p:cNvSpPr>
          <p:nvPr/>
        </p:nvSpPr>
        <p:spPr>
          <a:xfrm>
            <a:off x="5436043" y="1502319"/>
            <a:ext cx="1093520" cy="579114"/>
          </a:xfrm>
          <a:prstGeom prst="rect">
            <a:avLst/>
          </a:prstGeom>
          <a:solidFill>
            <a:srgbClr val="371D44"/>
          </a:solidFill>
          <a:ln w="38100">
            <a:solidFill>
              <a:srgbClr val="371D4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공동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8" name="내용 개체 틀 2">
            <a:extLst>
              <a:ext uri="{FF2B5EF4-FFF2-40B4-BE49-F238E27FC236}">
                <a16:creationId xmlns:a16="http://schemas.microsoft.com/office/drawing/2014/main" id="{E75850D2-91D4-9A04-1E32-B76831D81D84}"/>
              </a:ext>
            </a:extLst>
          </p:cNvPr>
          <p:cNvSpPr txBox="1">
            <a:spLocks/>
          </p:cNvSpPr>
          <p:nvPr/>
        </p:nvSpPr>
        <p:spPr>
          <a:xfrm>
            <a:off x="1362819" y="2237112"/>
            <a:ext cx="9239968" cy="579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Web/App Develop Project &amp; Commercialization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3E1A041-6450-E36F-966A-240BB904C425}"/>
              </a:ext>
            </a:extLst>
          </p:cNvPr>
          <p:cNvGrpSpPr/>
          <p:nvPr/>
        </p:nvGrpSpPr>
        <p:grpSpPr>
          <a:xfrm>
            <a:off x="0" y="6858000"/>
            <a:ext cx="12192000" cy="1246496"/>
            <a:chOff x="0" y="5653087"/>
            <a:chExt cx="12192000" cy="124649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D73A2BA-181F-D52B-2271-AE1DAE1542EA}"/>
                </a:ext>
              </a:extLst>
            </p:cNvPr>
            <p:cNvSpPr>
              <a:spLocks/>
            </p:cNvSpPr>
            <p:nvPr/>
          </p:nvSpPr>
          <p:spPr>
            <a:xfrm>
              <a:off x="0" y="5653087"/>
              <a:ext cx="12192000" cy="830997"/>
            </a:xfrm>
            <a:prstGeom prst="rect">
              <a:avLst/>
            </a:prstGeom>
            <a:solidFill>
              <a:srgbClr val="9C63B9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C98907E-2A15-40A7-DC2E-133990F0CC86}"/>
                </a:ext>
              </a:extLst>
            </p:cNvPr>
            <p:cNvSpPr>
              <a:spLocks/>
            </p:cNvSpPr>
            <p:nvPr/>
          </p:nvSpPr>
          <p:spPr>
            <a:xfrm>
              <a:off x="0" y="5779537"/>
              <a:ext cx="12192000" cy="830997"/>
            </a:xfrm>
            <a:prstGeom prst="rect">
              <a:avLst/>
            </a:prstGeom>
            <a:solidFill>
              <a:srgbClr val="BA9ACA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D024421-A771-FDA6-6115-0039C62FCD15}"/>
                </a:ext>
              </a:extLst>
            </p:cNvPr>
            <p:cNvSpPr>
              <a:spLocks/>
            </p:cNvSpPr>
            <p:nvPr/>
          </p:nvSpPr>
          <p:spPr>
            <a:xfrm>
              <a:off x="0" y="5903270"/>
              <a:ext cx="12192000" cy="830997"/>
            </a:xfrm>
            <a:prstGeom prst="rect">
              <a:avLst/>
            </a:prstGeom>
            <a:solidFill>
              <a:srgbClr val="DBCFE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D122B92-A3A9-FB6F-E2B7-7B03D234006A}"/>
                </a:ext>
              </a:extLst>
            </p:cNvPr>
            <p:cNvSpPr/>
            <p:nvPr/>
          </p:nvSpPr>
          <p:spPr>
            <a:xfrm>
              <a:off x="0" y="6068586"/>
              <a:ext cx="12192000" cy="830997"/>
            </a:xfrm>
            <a:prstGeom prst="rect">
              <a:avLst/>
            </a:prstGeom>
            <a:solidFill>
              <a:srgbClr val="EDE6F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545854A-4CA3-0B6B-266D-D0903941D160}"/>
                </a:ext>
              </a:extLst>
            </p:cNvPr>
            <p:cNvSpPr txBox="1"/>
            <p:nvPr/>
          </p:nvSpPr>
          <p:spPr>
            <a:xfrm>
              <a:off x="10095296" y="6027003"/>
              <a:ext cx="2096704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dist"/>
              <a:r>
                <a:rPr lang="en-US" altLang="ko-KR" sz="1600" dirty="0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202020752 </a:t>
              </a:r>
              <a:r>
                <a:rPr lang="ko-KR" altLang="en-US" sz="1600" dirty="0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한재훈</a:t>
              </a:r>
              <a:endParaRPr lang="en-US" altLang="ko-KR" sz="1600" dirty="0">
                <a:solidFill>
                  <a:srgbClr val="371D44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algn="dist"/>
              <a:r>
                <a:rPr lang="en-US" altLang="ko-KR" sz="1600" dirty="0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202020770 </a:t>
              </a:r>
              <a:r>
                <a:rPr lang="ko-KR" altLang="en-US" sz="1600" dirty="0" err="1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이명건</a:t>
              </a:r>
              <a:endParaRPr lang="ko-KR" altLang="en-US" sz="1600" dirty="0">
                <a:solidFill>
                  <a:srgbClr val="371D44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algn="dist"/>
              <a:r>
                <a:rPr lang="en-US" altLang="ko-KR" sz="1600" dirty="0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202020803 </a:t>
              </a:r>
              <a:r>
                <a:rPr lang="ko-KR" altLang="en-US" sz="1600" dirty="0" err="1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창경현</a:t>
              </a:r>
              <a:endParaRPr lang="en-US" altLang="ko-KR" sz="1600" dirty="0">
                <a:solidFill>
                  <a:srgbClr val="371D44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B12D165F-F9E5-D42F-A940-E504454F3722}"/>
                </a:ext>
              </a:extLst>
            </p:cNvPr>
            <p:cNvGrpSpPr/>
            <p:nvPr/>
          </p:nvGrpSpPr>
          <p:grpSpPr>
            <a:xfrm>
              <a:off x="50799" y="6137949"/>
              <a:ext cx="2027220" cy="609103"/>
              <a:chOff x="858843" y="989478"/>
              <a:chExt cx="8108017" cy="2436157"/>
            </a:xfrm>
          </p:grpSpPr>
          <p:pic>
            <p:nvPicPr>
              <p:cNvPr id="109" name="그림 108" descr="상징, 로고, 텍스트, 폰트이(가) 표시된 사진&#10;&#10;자동 생성된 설명">
                <a:extLst>
                  <a:ext uri="{FF2B5EF4-FFF2-40B4-BE49-F238E27FC236}">
                    <a16:creationId xmlns:a16="http://schemas.microsoft.com/office/drawing/2014/main" id="{9D94E765-9D5C-D284-E4AA-EFF82AAAE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843" y="1040613"/>
                <a:ext cx="2333888" cy="2333888"/>
              </a:xfrm>
              <a:prstGeom prst="rect">
                <a:avLst/>
              </a:prstGeom>
            </p:spPr>
          </p:pic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DD95CD9B-B822-4107-72FA-DD3B9CE0D573}"/>
                  </a:ext>
                </a:extLst>
              </p:cNvPr>
              <p:cNvGrpSpPr/>
              <p:nvPr/>
            </p:nvGrpSpPr>
            <p:grpSpPr>
              <a:xfrm>
                <a:off x="3225139" y="989478"/>
                <a:ext cx="5741721" cy="2436157"/>
                <a:chOff x="3225139" y="1257300"/>
                <a:chExt cx="5741721" cy="2436157"/>
              </a:xfrm>
            </p:grpSpPr>
            <p:pic>
              <p:nvPicPr>
                <p:cNvPr id="111" name="그림 110" descr="폰트, 블랙, 스크린샷, 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0B846ADF-F78E-5484-EB78-E1A3FF6095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963" b="25173"/>
                <a:stretch/>
              </p:blipFill>
              <p:spPr>
                <a:xfrm>
                  <a:off x="3225139" y="1257300"/>
                  <a:ext cx="5741721" cy="1344952"/>
                </a:xfrm>
                <a:prstGeom prst="rect">
                  <a:avLst/>
                </a:prstGeom>
              </p:spPr>
            </p:pic>
            <p:pic>
              <p:nvPicPr>
                <p:cNvPr id="112" name="그림 111" descr="폰트, 그래픽, 블랙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A8F5BABD-7DF3-0B67-4947-3174872B4B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552" y="2207557"/>
                  <a:ext cx="5676900" cy="14859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53" name="자유형: 도형 152">
            <a:extLst>
              <a:ext uri="{FF2B5EF4-FFF2-40B4-BE49-F238E27FC236}">
                <a16:creationId xmlns:a16="http://schemas.microsoft.com/office/drawing/2014/main" id="{346DDFA3-9954-130D-24D3-377662217799}"/>
              </a:ext>
            </a:extLst>
          </p:cNvPr>
          <p:cNvSpPr/>
          <p:nvPr/>
        </p:nvSpPr>
        <p:spPr>
          <a:xfrm>
            <a:off x="-14738625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D50D2C5-20DA-FFD6-6D52-DAC8EFC80C6D}"/>
              </a:ext>
            </a:extLst>
          </p:cNvPr>
          <p:cNvGrpSpPr/>
          <p:nvPr/>
        </p:nvGrpSpPr>
        <p:grpSpPr>
          <a:xfrm>
            <a:off x="-13565041" y="223585"/>
            <a:ext cx="11042068" cy="6338980"/>
            <a:chOff x="287139" y="223585"/>
            <a:chExt cx="11042068" cy="6338980"/>
          </a:xfrm>
        </p:grpSpPr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451FC2F-9F99-996E-DFFD-62DE9D4AB3C9}"/>
                </a:ext>
              </a:extLst>
            </p:cNvPr>
            <p:cNvSpPr/>
            <p:nvPr/>
          </p:nvSpPr>
          <p:spPr>
            <a:xfrm>
              <a:off x="287139" y="1834019"/>
              <a:ext cx="4843661" cy="47285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71D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제목 1">
              <a:extLst>
                <a:ext uri="{FF2B5EF4-FFF2-40B4-BE49-F238E27FC236}">
                  <a16:creationId xmlns:a16="http://schemas.microsoft.com/office/drawing/2014/main" id="{E2D756DA-7CFD-C730-D70C-7569E809ADA9}"/>
                </a:ext>
              </a:extLst>
            </p:cNvPr>
            <p:cNvSpPr txBox="1">
              <a:spLocks/>
            </p:cNvSpPr>
            <p:nvPr/>
          </p:nvSpPr>
          <p:spPr>
            <a:xfrm>
              <a:off x="513760" y="223585"/>
              <a:ext cx="924163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j-cs"/>
                </a:defRPr>
              </a:lvl1pPr>
            </a:lstStyle>
            <a:p>
              <a:pPr algn="l"/>
              <a:r>
                <a:rPr lang="ko-KR" altLang="en-US" sz="5400" dirty="0">
                  <a:solidFill>
                    <a:srgbClr val="371D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결과</a:t>
              </a:r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6E5CBCCC-06CF-2841-ECFC-9FD18B72C742}"/>
                </a:ext>
              </a:extLst>
            </p:cNvPr>
            <p:cNvGrpSpPr/>
            <p:nvPr/>
          </p:nvGrpSpPr>
          <p:grpSpPr>
            <a:xfrm>
              <a:off x="5503502" y="4041471"/>
              <a:ext cx="2807665" cy="2345820"/>
              <a:chOff x="6512409" y="3647868"/>
              <a:chExt cx="2807665" cy="2345820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FCF537C6-3195-1AF1-69FD-6308C598AD92}"/>
                  </a:ext>
                </a:extLst>
              </p:cNvPr>
              <p:cNvSpPr/>
              <p:nvPr/>
            </p:nvSpPr>
            <p:spPr>
              <a:xfrm>
                <a:off x="6645388" y="3647868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7" name="내용 개체 틀 2">
                <a:extLst>
                  <a:ext uri="{FF2B5EF4-FFF2-40B4-BE49-F238E27FC236}">
                    <a16:creationId xmlns:a16="http://schemas.microsoft.com/office/drawing/2014/main" id="{646CE2AE-EFCB-84D0-BFB7-68EA234D53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2409" y="4160378"/>
                <a:ext cx="2807665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Software for Design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(Figma, CSS, etc.)</a:t>
                </a:r>
                <a:endParaRPr lang="ko-KR" altLang="en-US" sz="1800" dirty="0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303566C2-BC7A-D7F5-0D49-172AFDBCD281}"/>
                </a:ext>
              </a:extLst>
            </p:cNvPr>
            <p:cNvGrpSpPr/>
            <p:nvPr/>
          </p:nvGrpSpPr>
          <p:grpSpPr>
            <a:xfrm>
              <a:off x="8639392" y="2428758"/>
              <a:ext cx="2689815" cy="2345820"/>
              <a:chOff x="3355183" y="4216745"/>
              <a:chExt cx="2689815" cy="2345820"/>
            </a:xfrm>
          </p:grpSpPr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E575F3FB-8A29-91CE-C84C-B59C0AB0787B}"/>
                  </a:ext>
                </a:extLst>
              </p:cNvPr>
              <p:cNvSpPr/>
              <p:nvPr/>
            </p:nvSpPr>
            <p:spPr>
              <a:xfrm>
                <a:off x="3429237" y="4216745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5" name="내용 개체 틀 2">
                <a:extLst>
                  <a:ext uri="{FF2B5EF4-FFF2-40B4-BE49-F238E27FC236}">
                    <a16:creationId xmlns:a16="http://schemas.microsoft.com/office/drawing/2014/main" id="{7C1D23C4-70E5-EB04-D12D-89FDAD388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3" y="4547395"/>
                <a:ext cx="2689815" cy="1936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/>
                  <a:t>Hamiltonian Cycle Problem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with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Grover Algorithm</a:t>
                </a:r>
              </a:p>
              <a:p>
                <a:pPr marL="0" indent="0" algn="ctr">
                  <a:buNone/>
                </a:pPr>
                <a:r>
                  <a:rPr lang="en-US" altLang="ko-KR" sz="1800" dirty="0"/>
                  <a:t>&amp; VQA</a:t>
                </a: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F82763C-7FE1-F225-E4F0-77742F696A4F}"/>
                </a:ext>
              </a:extLst>
            </p:cNvPr>
            <p:cNvGrpSpPr/>
            <p:nvPr/>
          </p:nvGrpSpPr>
          <p:grpSpPr>
            <a:xfrm>
              <a:off x="5626353" y="887240"/>
              <a:ext cx="2596506" cy="2345820"/>
              <a:chOff x="275420" y="3702662"/>
              <a:chExt cx="2596506" cy="2345820"/>
            </a:xfrm>
          </p:grpSpPr>
          <p:sp>
            <p:nvSpPr>
              <p:cNvPr id="161" name="사각형: 둥근 모서리 160">
                <a:extLst>
                  <a:ext uri="{FF2B5EF4-FFF2-40B4-BE49-F238E27FC236}">
                    <a16:creationId xmlns:a16="http://schemas.microsoft.com/office/drawing/2014/main" id="{B24C1A27-89B4-0944-81E0-6DE33BE7CA4D}"/>
                  </a:ext>
                </a:extLst>
              </p:cNvPr>
              <p:cNvSpPr/>
              <p:nvPr/>
            </p:nvSpPr>
            <p:spPr>
              <a:xfrm>
                <a:off x="287139" y="3702662"/>
                <a:ext cx="2541708" cy="234582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71D4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내용 개체 틀 2">
                <a:extLst>
                  <a:ext uri="{FF2B5EF4-FFF2-40B4-BE49-F238E27FC236}">
                    <a16:creationId xmlns:a16="http://schemas.microsoft.com/office/drawing/2014/main" id="{56C86A87-284F-8666-FB7B-5EF2471C34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39" y="4669016"/>
                <a:ext cx="2541707" cy="13210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800" dirty="0"/>
              </a:p>
            </p:txBody>
          </p:sp>
          <p:sp>
            <p:nvSpPr>
              <p:cNvPr id="163" name="내용 개체 틀 2">
                <a:extLst>
                  <a:ext uri="{FF2B5EF4-FFF2-40B4-BE49-F238E27FC236}">
                    <a16:creationId xmlns:a16="http://schemas.microsoft.com/office/drawing/2014/main" id="{F24DC6CF-2192-41C7-CE3A-C633ACEDD3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20" y="4127052"/>
                <a:ext cx="2596506" cy="17896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고딕17" panose="02020600000000000000" pitchFamily="18" charset="-127"/>
                    <a:ea typeface="a고딕17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Backend with Python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(Flask, </a:t>
                </a:r>
                <a:r>
                  <a:rPr lang="en-US" altLang="ko-KR" sz="1800" dirty="0" err="1">
                    <a:solidFill>
                      <a:srgbClr val="371D44"/>
                    </a:solidFill>
                  </a:rPr>
                  <a:t>PyMySQL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&amp;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PS 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실력</a:t>
                </a:r>
                <a:r>
                  <a:rPr lang="en-US" altLang="ko-KR" sz="1800" dirty="0">
                    <a:solidFill>
                      <a:srgbClr val="371D44"/>
                    </a:solidFill>
                  </a:rPr>
                  <a:t> </a:t>
                </a:r>
                <a:r>
                  <a:rPr lang="ko-KR" altLang="en-US" sz="1800" dirty="0">
                    <a:solidFill>
                      <a:srgbClr val="371D44"/>
                    </a:solidFill>
                  </a:rPr>
                  <a:t>향상</a:t>
                </a:r>
                <a:endParaRPr lang="en-US" altLang="ko-KR" sz="1800" dirty="0">
                  <a:solidFill>
                    <a:srgbClr val="371D44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ko-KR" sz="1800" dirty="0">
                    <a:solidFill>
                      <a:srgbClr val="371D44"/>
                    </a:solidFill>
                  </a:rPr>
                  <a:t>(Backtracking, DP …)</a:t>
                </a:r>
              </a:p>
            </p:txBody>
          </p:sp>
        </p:grpSp>
        <p:sp>
          <p:nvSpPr>
            <p:cNvPr id="160" name="내용 개체 틀 2">
              <a:extLst>
                <a:ext uri="{FF2B5EF4-FFF2-40B4-BE49-F238E27FC236}">
                  <a16:creationId xmlns:a16="http://schemas.microsoft.com/office/drawing/2014/main" id="{06AEFC12-4140-1A26-2F6B-C92D78C37827}"/>
                </a:ext>
              </a:extLst>
            </p:cNvPr>
            <p:cNvSpPr txBox="1">
              <a:spLocks/>
            </p:cNvSpPr>
            <p:nvPr/>
          </p:nvSpPr>
          <p:spPr>
            <a:xfrm>
              <a:off x="1058045" y="5875072"/>
              <a:ext cx="3192222" cy="5879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고딕17" panose="02020600000000000000" pitchFamily="18" charset="-127"/>
                  <a:ea typeface="a고딕17" panose="02020600000000000000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solidFill>
                    <a:srgbClr val="371D44"/>
                  </a:solidFill>
                </a:rPr>
                <a:t>웹 개발 </a:t>
              </a:r>
              <a:r>
                <a:rPr lang="ko-KR" altLang="en-US" sz="1800">
                  <a:solidFill>
                    <a:srgbClr val="371D44"/>
                  </a:solidFill>
                </a:rPr>
                <a:t>프로젝트 완성 결과</a:t>
              </a:r>
              <a:endParaRPr lang="en-US" altLang="ko-KR" sz="1800" dirty="0">
                <a:solidFill>
                  <a:srgbClr val="371D44"/>
                </a:solidFill>
              </a:endParaRPr>
            </a:p>
          </p:txBody>
        </p:sp>
      </p:grpSp>
      <p:pic>
        <p:nvPicPr>
          <p:cNvPr id="168" name="그림 167">
            <a:extLst>
              <a:ext uri="{FF2B5EF4-FFF2-40B4-BE49-F238E27FC236}">
                <a16:creationId xmlns:a16="http://schemas.microsoft.com/office/drawing/2014/main" id="{50332EF3-1C7F-C0D5-0DAC-3D59A060E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12729" y="2466322"/>
            <a:ext cx="1637372" cy="3263588"/>
          </a:xfrm>
          <a:prstGeom prst="rect">
            <a:avLst/>
          </a:prstGeom>
        </p:spPr>
      </p:pic>
      <p:pic>
        <p:nvPicPr>
          <p:cNvPr id="169" name="그림 168">
            <a:extLst>
              <a:ext uri="{FF2B5EF4-FFF2-40B4-BE49-F238E27FC236}">
                <a16:creationId xmlns:a16="http://schemas.microsoft.com/office/drawing/2014/main" id="{9038B08A-2906-A441-3880-81446B90F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149034" y="2466322"/>
            <a:ext cx="2166735" cy="32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61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1D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410804A-0094-1A29-0829-816FD924CD4C}"/>
              </a:ext>
            </a:extLst>
          </p:cNvPr>
          <p:cNvSpPr txBox="1"/>
          <p:nvPr/>
        </p:nvSpPr>
        <p:spPr>
          <a:xfrm flipH="1">
            <a:off x="2518611" y="2505670"/>
            <a:ext cx="715477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54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Thanks for Listening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8720EA-F5BA-DC49-8C6E-3320FE3EE094}"/>
              </a:ext>
            </a:extLst>
          </p:cNvPr>
          <p:cNvGrpSpPr/>
          <p:nvPr/>
        </p:nvGrpSpPr>
        <p:grpSpPr>
          <a:xfrm>
            <a:off x="0" y="5653087"/>
            <a:ext cx="12192000" cy="1246496"/>
            <a:chOff x="0" y="5653087"/>
            <a:chExt cx="12192000" cy="12464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B25381-2A09-4018-CAB4-C8937DE88D02}"/>
                </a:ext>
              </a:extLst>
            </p:cNvPr>
            <p:cNvSpPr>
              <a:spLocks/>
            </p:cNvSpPr>
            <p:nvPr/>
          </p:nvSpPr>
          <p:spPr>
            <a:xfrm>
              <a:off x="0" y="5653087"/>
              <a:ext cx="12192000" cy="830997"/>
            </a:xfrm>
            <a:prstGeom prst="rect">
              <a:avLst/>
            </a:prstGeom>
            <a:solidFill>
              <a:srgbClr val="9C63B9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47BBE65-556B-445B-4159-747BE790434E}"/>
                </a:ext>
              </a:extLst>
            </p:cNvPr>
            <p:cNvSpPr>
              <a:spLocks/>
            </p:cNvSpPr>
            <p:nvPr/>
          </p:nvSpPr>
          <p:spPr>
            <a:xfrm>
              <a:off x="0" y="5779537"/>
              <a:ext cx="12192000" cy="830997"/>
            </a:xfrm>
            <a:prstGeom prst="rect">
              <a:avLst/>
            </a:prstGeom>
            <a:solidFill>
              <a:srgbClr val="BA9ACA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D813E7D-77F8-092F-5A3B-AACBFC28A1D5}"/>
                </a:ext>
              </a:extLst>
            </p:cNvPr>
            <p:cNvSpPr>
              <a:spLocks/>
            </p:cNvSpPr>
            <p:nvPr/>
          </p:nvSpPr>
          <p:spPr>
            <a:xfrm>
              <a:off x="0" y="5903270"/>
              <a:ext cx="12192000" cy="830997"/>
            </a:xfrm>
            <a:prstGeom prst="rect">
              <a:avLst/>
            </a:prstGeom>
            <a:solidFill>
              <a:srgbClr val="DBCFE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A4B0B-857E-B3B4-4B0A-83798651F39A}"/>
                </a:ext>
              </a:extLst>
            </p:cNvPr>
            <p:cNvSpPr/>
            <p:nvPr/>
          </p:nvSpPr>
          <p:spPr>
            <a:xfrm>
              <a:off x="0" y="6068586"/>
              <a:ext cx="12192000" cy="830997"/>
            </a:xfrm>
            <a:prstGeom prst="rect">
              <a:avLst/>
            </a:prstGeom>
            <a:solidFill>
              <a:srgbClr val="EDE6F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4FEB27-B1E0-51EE-EDF2-0D3B573C25F6}"/>
                </a:ext>
              </a:extLst>
            </p:cNvPr>
            <p:cNvSpPr txBox="1"/>
            <p:nvPr/>
          </p:nvSpPr>
          <p:spPr>
            <a:xfrm>
              <a:off x="10095296" y="6027003"/>
              <a:ext cx="2096704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dist"/>
              <a:r>
                <a:rPr lang="en-US" altLang="ko-KR" sz="1600" dirty="0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202020752 </a:t>
              </a:r>
              <a:r>
                <a:rPr lang="ko-KR" altLang="en-US" sz="1600" dirty="0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한재훈</a:t>
              </a:r>
              <a:endParaRPr lang="en-US" altLang="ko-KR" sz="1600" dirty="0">
                <a:solidFill>
                  <a:srgbClr val="371D44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algn="dist"/>
              <a:r>
                <a:rPr lang="en-US" altLang="ko-KR" sz="1600" dirty="0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202020770 </a:t>
              </a:r>
              <a:r>
                <a:rPr lang="ko-KR" altLang="en-US" sz="1600" dirty="0" err="1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이명건</a:t>
              </a:r>
              <a:endParaRPr lang="ko-KR" altLang="en-US" sz="1600" dirty="0">
                <a:solidFill>
                  <a:srgbClr val="371D44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algn="dist"/>
              <a:r>
                <a:rPr lang="en-US" altLang="ko-KR" sz="1600" dirty="0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202020803 </a:t>
              </a:r>
              <a:r>
                <a:rPr lang="ko-KR" altLang="en-US" sz="1600" dirty="0" err="1">
                  <a:solidFill>
                    <a:srgbClr val="371D44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창경현</a:t>
              </a:r>
              <a:endParaRPr lang="en-US" altLang="ko-KR" sz="1600" dirty="0">
                <a:solidFill>
                  <a:srgbClr val="371D44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5197089-BB6A-2954-DBDB-87D409A16359}"/>
                </a:ext>
              </a:extLst>
            </p:cNvPr>
            <p:cNvGrpSpPr/>
            <p:nvPr/>
          </p:nvGrpSpPr>
          <p:grpSpPr>
            <a:xfrm>
              <a:off x="50799" y="6137949"/>
              <a:ext cx="2027220" cy="609103"/>
              <a:chOff x="858843" y="989478"/>
              <a:chExt cx="8108017" cy="2436157"/>
            </a:xfrm>
          </p:grpSpPr>
          <p:pic>
            <p:nvPicPr>
              <p:cNvPr id="16" name="그림 15" descr="상징, 로고, 텍스트, 폰트이(가) 표시된 사진&#10;&#10;자동 생성된 설명">
                <a:extLst>
                  <a:ext uri="{FF2B5EF4-FFF2-40B4-BE49-F238E27FC236}">
                    <a16:creationId xmlns:a16="http://schemas.microsoft.com/office/drawing/2014/main" id="{1CE4DB8B-E55D-B569-B002-E4653012E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843" y="1040613"/>
                <a:ext cx="2333888" cy="2333888"/>
              </a:xfrm>
              <a:prstGeom prst="rect">
                <a:avLst/>
              </a:prstGeom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6A422CA-63C2-85CC-E5C6-2CB784BD8632}"/>
                  </a:ext>
                </a:extLst>
              </p:cNvPr>
              <p:cNvGrpSpPr/>
              <p:nvPr/>
            </p:nvGrpSpPr>
            <p:grpSpPr>
              <a:xfrm>
                <a:off x="3225139" y="989478"/>
                <a:ext cx="5741721" cy="2436157"/>
                <a:chOff x="3225139" y="1257300"/>
                <a:chExt cx="5741721" cy="2436157"/>
              </a:xfrm>
            </p:grpSpPr>
            <p:pic>
              <p:nvPicPr>
                <p:cNvPr id="18" name="그림 17" descr="폰트, 블랙, 스크린샷, 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B30749AD-F33E-F291-6B0D-5D7E4B65C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963" b="25173"/>
                <a:stretch/>
              </p:blipFill>
              <p:spPr>
                <a:xfrm>
                  <a:off x="3225139" y="1257300"/>
                  <a:ext cx="5741721" cy="1344952"/>
                </a:xfrm>
                <a:prstGeom prst="rect">
                  <a:avLst/>
                </a:prstGeom>
              </p:spPr>
            </p:pic>
            <p:pic>
              <p:nvPicPr>
                <p:cNvPr id="19" name="그림 18" descr="폰트, 그래픽, 블랙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E6F7B8A7-9E42-0A3B-6EB7-24572B8413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552" y="2207557"/>
                  <a:ext cx="5676900" cy="14859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090EFC-2226-9563-7869-308D47FBF17A}"/>
              </a:ext>
            </a:extLst>
          </p:cNvPr>
          <p:cNvSpPr txBox="1"/>
          <p:nvPr/>
        </p:nvSpPr>
        <p:spPr>
          <a:xfrm>
            <a:off x="3056020" y="3568303"/>
            <a:ext cx="6270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ko-KR" altLang="en-US" sz="18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창창하고 훈훈한 </a:t>
            </a:r>
            <a:r>
              <a:rPr lang="ko-KR" altLang="en-US" sz="1800" dirty="0" err="1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띵거니</a:t>
            </a:r>
            <a:endParaRPr lang="en-US" altLang="ko-KR" sz="1800" dirty="0">
              <a:solidFill>
                <a:srgbClr val="EDE6F1"/>
              </a:solidFill>
              <a:latin typeface="a고딕16" panose="02020600000000000000" pitchFamily="18" charset="-127"/>
              <a:ea typeface="a고딕16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365FF-714E-04BA-E005-587D8376ECD2}"/>
              </a:ext>
            </a:extLst>
          </p:cNvPr>
          <p:cNvSpPr txBox="1"/>
          <p:nvPr/>
        </p:nvSpPr>
        <p:spPr>
          <a:xfrm>
            <a:off x="2897204" y="2012217"/>
            <a:ext cx="6429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2023 SUMMER MOGAKSO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137336E-F619-5A8B-5FAA-15715A4DF4D4}"/>
              </a:ext>
            </a:extLst>
          </p:cNvPr>
          <p:cNvCxnSpPr/>
          <p:nvPr/>
        </p:nvCxnSpPr>
        <p:spPr>
          <a:xfrm>
            <a:off x="2897204" y="2505670"/>
            <a:ext cx="6429676" cy="0"/>
          </a:xfrm>
          <a:prstGeom prst="line">
            <a:avLst/>
          </a:prstGeom>
          <a:ln>
            <a:solidFill>
              <a:srgbClr val="EDE6F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79E3CA8-2C58-4973-174C-0CCE8AC3BFCC}"/>
              </a:ext>
            </a:extLst>
          </p:cNvPr>
          <p:cNvCxnSpPr/>
          <p:nvPr/>
        </p:nvCxnSpPr>
        <p:spPr>
          <a:xfrm>
            <a:off x="2897204" y="3498651"/>
            <a:ext cx="6429676" cy="0"/>
          </a:xfrm>
          <a:prstGeom prst="line">
            <a:avLst/>
          </a:prstGeom>
          <a:ln>
            <a:solidFill>
              <a:srgbClr val="EDE6F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68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1D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114FEB27-B1E0-51EE-EDF2-0D3B573C25F6}"/>
              </a:ext>
            </a:extLst>
          </p:cNvPr>
          <p:cNvSpPr txBox="1"/>
          <p:nvPr/>
        </p:nvSpPr>
        <p:spPr>
          <a:xfrm>
            <a:off x="18609732" y="5842337"/>
            <a:ext cx="2426905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202020752 </a:t>
            </a:r>
            <a:r>
              <a:rPr lang="ko-KR" altLang="en-US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한재훈</a:t>
            </a:r>
            <a:endParaRPr lang="en-US" altLang="ko-KR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202020803 </a:t>
            </a:r>
            <a:r>
              <a:rPr lang="ko-KR" altLang="en-US" sz="2000" dirty="0" err="1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창경현</a:t>
            </a:r>
            <a:endParaRPr lang="en-US" altLang="ko-KR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202020770 </a:t>
            </a:r>
            <a:r>
              <a:rPr lang="ko-KR" altLang="en-US" sz="2000" dirty="0" err="1">
                <a:solidFill>
                  <a:srgbClr val="EDE6F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이명건</a:t>
            </a:r>
            <a:endParaRPr lang="ko-KR" altLang="en-US" sz="2000" dirty="0">
              <a:solidFill>
                <a:srgbClr val="EDE6F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0804A-0094-1A29-0829-816FD924CD4C}"/>
              </a:ext>
            </a:extLst>
          </p:cNvPr>
          <p:cNvSpPr txBox="1"/>
          <p:nvPr/>
        </p:nvSpPr>
        <p:spPr>
          <a:xfrm flipH="1">
            <a:off x="14519368" y="2890391"/>
            <a:ext cx="623146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ko-KR" sz="2400" spc="3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2023 SUMMER MOGAKSO</a:t>
            </a:r>
          </a:p>
          <a:p>
            <a:pPr algn="r">
              <a:spcBef>
                <a:spcPct val="0"/>
              </a:spcBef>
            </a:pPr>
            <a:r>
              <a:rPr lang="ko-KR" altLang="en-US" sz="4000" spc="300" dirty="0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창창하고 훈훈한 </a:t>
            </a:r>
            <a:r>
              <a:rPr lang="ko-KR" altLang="en-US" sz="4000" spc="300" dirty="0" err="1">
                <a:solidFill>
                  <a:srgbClr val="EDE6F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Times New Roman" panose="02020603050405020304" pitchFamily="18" charset="0"/>
              </a:rPr>
              <a:t>띵거니</a:t>
            </a:r>
            <a:endParaRPr lang="en-US" altLang="ko-KR" sz="4000" spc="300" dirty="0">
              <a:solidFill>
                <a:srgbClr val="EDE6F1"/>
              </a:solidFill>
              <a:latin typeface="a고딕16" panose="02020600000000000000" pitchFamily="18" charset="-127"/>
              <a:ea typeface="a고딕16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C9F8421-3DA1-A190-E0D8-CC76A358EBD3}"/>
              </a:ext>
            </a:extLst>
          </p:cNvPr>
          <p:cNvSpPr/>
          <p:nvPr/>
        </p:nvSpPr>
        <p:spPr>
          <a:xfrm>
            <a:off x="0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C63B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B64DEAC-6578-6C2B-3639-D5C4A9EF625F}"/>
              </a:ext>
            </a:extLst>
          </p:cNvPr>
          <p:cNvSpPr/>
          <p:nvPr/>
        </p:nvSpPr>
        <p:spPr>
          <a:xfrm>
            <a:off x="-1010723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9AC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7C45A60-CCFD-B949-A480-CC11A3BCE315}"/>
              </a:ext>
            </a:extLst>
          </p:cNvPr>
          <p:cNvSpPr/>
          <p:nvPr/>
        </p:nvSpPr>
        <p:spPr>
          <a:xfrm>
            <a:off x="587826" y="0"/>
            <a:ext cx="11353848" cy="6858000"/>
          </a:xfrm>
          <a:custGeom>
            <a:avLst/>
            <a:gdLst>
              <a:gd name="connsiteX0" fmla="*/ 0 w 11353848"/>
              <a:gd name="connsiteY0" fmla="*/ 0 h 6858000"/>
              <a:gd name="connsiteX1" fmla="*/ 4359281 w 11353848"/>
              <a:gd name="connsiteY1" fmla="*/ 0 h 6858000"/>
              <a:gd name="connsiteX2" fmla="*/ 6994567 w 11353848"/>
              <a:gd name="connsiteY2" fmla="*/ 0 h 6858000"/>
              <a:gd name="connsiteX3" fmla="*/ 11353848 w 11353848"/>
              <a:gd name="connsiteY3" fmla="*/ 0 h 6858000"/>
              <a:gd name="connsiteX4" fmla="*/ 9639348 w 11353848"/>
              <a:gd name="connsiteY4" fmla="*/ 6858000 h 6858000"/>
              <a:gd name="connsiteX5" fmla="*/ 5280067 w 11353848"/>
              <a:gd name="connsiteY5" fmla="*/ 6858000 h 6858000"/>
              <a:gd name="connsiteX6" fmla="*/ 4359281 w 11353848"/>
              <a:gd name="connsiteY6" fmla="*/ 6858000 h 6858000"/>
              <a:gd name="connsiteX7" fmla="*/ 0 w 113538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53848" h="6858000">
                <a:moveTo>
                  <a:pt x="0" y="0"/>
                </a:moveTo>
                <a:lnTo>
                  <a:pt x="4359281" y="0"/>
                </a:lnTo>
                <a:lnTo>
                  <a:pt x="6994567" y="0"/>
                </a:lnTo>
                <a:lnTo>
                  <a:pt x="11353848" y="0"/>
                </a:lnTo>
                <a:lnTo>
                  <a:pt x="9639348" y="6858000"/>
                </a:lnTo>
                <a:lnTo>
                  <a:pt x="5280067" y="6858000"/>
                </a:lnTo>
                <a:lnTo>
                  <a:pt x="43592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358662A9-5A0C-1182-7E6B-C469CA8389DD}"/>
              </a:ext>
            </a:extLst>
          </p:cNvPr>
          <p:cNvSpPr/>
          <p:nvPr/>
        </p:nvSpPr>
        <p:spPr>
          <a:xfrm>
            <a:off x="-1990520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BCFE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97CA41F7-A09F-18DC-08F6-86CC82BF9373}"/>
              </a:ext>
            </a:extLst>
          </p:cNvPr>
          <p:cNvSpPr/>
          <p:nvPr/>
        </p:nvSpPr>
        <p:spPr>
          <a:xfrm>
            <a:off x="-2970317" y="0"/>
            <a:ext cx="13932194" cy="6858000"/>
          </a:xfrm>
          <a:custGeom>
            <a:avLst/>
            <a:gdLst>
              <a:gd name="connsiteX0" fmla="*/ 0 w 13932194"/>
              <a:gd name="connsiteY0" fmla="*/ 0 h 6858000"/>
              <a:gd name="connsiteX1" fmla="*/ 2578346 w 13932194"/>
              <a:gd name="connsiteY1" fmla="*/ 0 h 6858000"/>
              <a:gd name="connsiteX2" fmla="*/ 4359281 w 13932194"/>
              <a:gd name="connsiteY2" fmla="*/ 0 h 6858000"/>
              <a:gd name="connsiteX3" fmla="*/ 6937627 w 13932194"/>
              <a:gd name="connsiteY3" fmla="*/ 0 h 6858000"/>
              <a:gd name="connsiteX4" fmla="*/ 6994567 w 13932194"/>
              <a:gd name="connsiteY4" fmla="*/ 0 h 6858000"/>
              <a:gd name="connsiteX5" fmla="*/ 9572913 w 13932194"/>
              <a:gd name="connsiteY5" fmla="*/ 0 h 6858000"/>
              <a:gd name="connsiteX6" fmla="*/ 11353848 w 13932194"/>
              <a:gd name="connsiteY6" fmla="*/ 0 h 6858000"/>
              <a:gd name="connsiteX7" fmla="*/ 13932194 w 13932194"/>
              <a:gd name="connsiteY7" fmla="*/ 0 h 6858000"/>
              <a:gd name="connsiteX8" fmla="*/ 12217694 w 13932194"/>
              <a:gd name="connsiteY8" fmla="*/ 6858000 h 6858000"/>
              <a:gd name="connsiteX9" fmla="*/ 9639348 w 13932194"/>
              <a:gd name="connsiteY9" fmla="*/ 6858000 h 6858000"/>
              <a:gd name="connsiteX10" fmla="*/ 7858413 w 13932194"/>
              <a:gd name="connsiteY10" fmla="*/ 6858000 h 6858000"/>
              <a:gd name="connsiteX11" fmla="*/ 6937627 w 13932194"/>
              <a:gd name="connsiteY11" fmla="*/ 6858000 h 6858000"/>
              <a:gd name="connsiteX12" fmla="*/ 5280068 w 13932194"/>
              <a:gd name="connsiteY12" fmla="*/ 6858000 h 6858000"/>
              <a:gd name="connsiteX13" fmla="*/ 4359281 w 13932194"/>
              <a:gd name="connsiteY13" fmla="*/ 6858000 h 6858000"/>
              <a:gd name="connsiteX14" fmla="*/ 2578346 w 13932194"/>
              <a:gd name="connsiteY14" fmla="*/ 6858000 h 6858000"/>
              <a:gd name="connsiteX15" fmla="*/ 0 w 13932194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32194" h="6858000">
                <a:moveTo>
                  <a:pt x="0" y="0"/>
                </a:moveTo>
                <a:lnTo>
                  <a:pt x="2578346" y="0"/>
                </a:lnTo>
                <a:lnTo>
                  <a:pt x="4359281" y="0"/>
                </a:lnTo>
                <a:lnTo>
                  <a:pt x="6937627" y="0"/>
                </a:lnTo>
                <a:lnTo>
                  <a:pt x="6994567" y="0"/>
                </a:lnTo>
                <a:lnTo>
                  <a:pt x="9572913" y="0"/>
                </a:lnTo>
                <a:lnTo>
                  <a:pt x="11353848" y="0"/>
                </a:lnTo>
                <a:lnTo>
                  <a:pt x="13932194" y="0"/>
                </a:lnTo>
                <a:lnTo>
                  <a:pt x="12217694" y="6858000"/>
                </a:lnTo>
                <a:lnTo>
                  <a:pt x="9639348" y="6858000"/>
                </a:lnTo>
                <a:lnTo>
                  <a:pt x="7858413" y="6858000"/>
                </a:lnTo>
                <a:lnTo>
                  <a:pt x="6937627" y="6858000"/>
                </a:lnTo>
                <a:lnTo>
                  <a:pt x="5280068" y="6858000"/>
                </a:lnTo>
                <a:lnTo>
                  <a:pt x="4359281" y="6858000"/>
                </a:lnTo>
                <a:lnTo>
                  <a:pt x="2578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6F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962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730</Words>
  <Application>Microsoft Office PowerPoint</Application>
  <PresentationFormat>와이드스크린</PresentationFormat>
  <Paragraphs>315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a고딕11</vt:lpstr>
      <vt:lpstr>a고딕17</vt:lpstr>
      <vt:lpstr>Arial</vt:lpstr>
      <vt:lpstr>a고딕16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</vt:lpstr>
      <vt:lpstr>결과</vt:lpstr>
      <vt:lpstr>향후계획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재훈</dc:creator>
  <cp:lastModifiedBy>한 재훈</cp:lastModifiedBy>
  <cp:revision>12</cp:revision>
  <dcterms:created xsi:type="dcterms:W3CDTF">2023-08-26T04:29:34Z</dcterms:created>
  <dcterms:modified xsi:type="dcterms:W3CDTF">2023-08-26T13:52:40Z</dcterms:modified>
</cp:coreProperties>
</file>